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2.jpeg" ContentType="image/jpeg"/>
  <Override PartName="/ppt/media/image3.jpeg" ContentType="image/jpeg"/>
  <Override PartName="/ppt/media/image4.jpeg" ContentType="image/jpeg"/>
  <Override PartName="/ppt/media/media2.mov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media3.mov" ContentType="video/unknown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media4.mov" ContentType="video/unknown"/>
  <Override PartName="/ppt/media/image13.jpeg" ContentType="image/jpeg"/>
  <Override PartName="/ppt/media/image14.jpeg" ContentType="image/jpeg"/>
  <Override PartName="/ppt/media/image15.jpeg" ContentType="image/jpeg"/>
  <Override PartName="/ppt/media/media1.mp3" ContentType="audio/unknown"/>
  <Override PartName="/ppt/media/image16.jpeg" ContentType="image/jpeg"/>
  <Override PartName="/ppt/media/image17.jpeg" ContentType="image/jpeg"/>
  <Override PartName="/ppt/media/media5.mov" ContentType="video/unknown"/>
  <Override PartName="/ppt/media/media6.mov" ContentType="video/unknown"/>
  <Override PartName="/ppt/media/media7.mov" ContentType="video/unknown"/>
  <Override PartName="/ppt/media/image18.jpeg" ContentType="image/jpeg"/>
  <Override PartName="/ppt/media/media8.mov" ContentType="video/unknown"/>
  <Override PartName="/ppt/media/image19.jpeg" ContentType="image/jpeg"/>
  <Override PartName="/ppt/media/image20.jpeg" ContentType="image/jpeg"/>
  <Override PartName="/ppt/media/image21.jpeg" ContentType="image/jpeg"/>
  <Override PartName="/ppt/media/media9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  <a:endParaRPr sz="30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  <a:endParaRPr sz="30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  <a:endParaRPr sz="30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  <a:endParaRPr sz="30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228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audio" Target="../media/media1.mp3"/><Relationship Id="rId4" Type="http://schemas.microsoft.com/office/2007/relationships/media" Target="../media/media1.mp3"/><Relationship Id="rId5" Type="http://schemas.openxmlformats.org/officeDocument/2006/relationships/image" Target="../media/image1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5.mov"/><Relationship Id="rId3" Type="http://schemas.microsoft.com/office/2007/relationships/media" Target="../media/media5.mov"/><Relationship Id="rId4" Type="http://schemas.openxmlformats.org/officeDocument/2006/relationships/image" Target="../media/image16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6.mov"/><Relationship Id="rId3" Type="http://schemas.microsoft.com/office/2007/relationships/media" Target="../media/media6.mov"/><Relationship Id="rId4" Type="http://schemas.openxmlformats.org/officeDocument/2006/relationships/image" Target="../media/image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7.mov"/><Relationship Id="rId3" Type="http://schemas.microsoft.com/office/2007/relationships/media" Target="../media/media7.mov"/><Relationship Id="rId4" Type="http://schemas.openxmlformats.org/officeDocument/2006/relationships/image" Target="../media/image1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8.mov"/><Relationship Id="rId3" Type="http://schemas.microsoft.com/office/2007/relationships/media" Target="../media/media8.mov"/><Relationship Id="rId4" Type="http://schemas.openxmlformats.org/officeDocument/2006/relationships/image" Target="../media/image18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9.mov"/><Relationship Id="rId3" Type="http://schemas.microsoft.com/office/2007/relationships/media" Target="../media/media9.mov"/><Relationship Id="rId4" Type="http://schemas.openxmlformats.org/officeDocument/2006/relationships/image" Target="../media/image1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08000" y="35052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LINGUIST 1: Introduction to Linguistics</a:t>
            </a:r>
          </a:p>
        </p:txBody>
      </p:sp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D93E2B"/>
                </a:solidFill>
              </a:rPr>
              <a:t>Language Acquisition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Masoud Jasbi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508000" y="800100"/>
            <a:ext cx="571003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Nature Side</a:t>
            </a:r>
          </a:p>
        </p:txBody>
      </p:sp>
      <p:sp>
        <p:nvSpPr>
          <p:cNvPr id="80" name="Shape 80"/>
          <p:cNvSpPr/>
          <p:nvPr/>
        </p:nvSpPr>
        <p:spPr>
          <a:xfrm>
            <a:off x="5105400" y="4133786"/>
            <a:ext cx="7315598" cy="419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Noam Chomsky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Department of Linguistics at MIT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linguistic theory, syntax, semantics, philosophy of language</a:t>
            </a:r>
          </a:p>
        </p:txBody>
      </p:sp>
      <p:pic>
        <p:nvPicPr>
          <p:cNvPr id="81" name="chomsk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878" y="3010867"/>
            <a:ext cx="3976654" cy="5986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language_growth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1"/>
            <a:ext cx="13004802" cy="975360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508000" y="800100"/>
            <a:ext cx="5710039" cy="1219200"/>
          </a:xfrm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D93E2B"/>
                </a:solidFill>
              </a:rPr>
              <a:t>The Nurture Side</a:t>
            </a:r>
          </a:p>
        </p:txBody>
      </p:sp>
      <p:sp>
        <p:nvSpPr>
          <p:cNvPr id="86" name="Shape 86"/>
          <p:cNvSpPr/>
          <p:nvPr/>
        </p:nvSpPr>
        <p:spPr>
          <a:xfrm>
            <a:off x="5681133" y="4559001"/>
            <a:ext cx="6986390" cy="386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Michael Tomasello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Max Planck Institute for Evolutionary Anthropology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social cognition, social learning, communication from a developmental perspective</a:t>
            </a:r>
          </a:p>
        </p:txBody>
      </p:sp>
      <p:pic>
        <p:nvPicPr>
          <p:cNvPr id="87" name="tomasell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416" y="3702050"/>
            <a:ext cx="4620815" cy="511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508000" y="800100"/>
            <a:ext cx="5710039" cy="1219200"/>
          </a:xfrm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D93E2B"/>
                </a:solidFill>
              </a:rPr>
              <a:t>The Nurture Side</a:t>
            </a:r>
          </a:p>
        </p:txBody>
      </p:sp>
      <p:sp>
        <p:nvSpPr>
          <p:cNvPr id="90" name="Shape 90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Language as a communicative tool and socio-cultural phenomenon.</a:t>
            </a:r>
            <a:endParaRPr sz="35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knowledge of language is obtained from the </a:t>
            </a:r>
            <a:r>
              <a:rPr i="1" sz="3500">
                <a:solidFill>
                  <a:srgbClr val="414141"/>
                </a:solidFill>
              </a:rPr>
              <a:t>use</a:t>
            </a:r>
            <a:r>
              <a:rPr sz="3500">
                <a:solidFill>
                  <a:srgbClr val="414141"/>
                </a:solidFill>
              </a:rPr>
              <a:t> of language (usage-based theories).</a:t>
            </a:r>
            <a:endParaRPr sz="35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Social cognition is the foundation of language learning.</a:t>
            </a:r>
            <a:endParaRPr sz="35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forms of natural languages are created, governed, constrained, acquired, and used in the service of communication.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xfrm>
            <a:off x="508000" y="800100"/>
            <a:ext cx="95082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Nature-Nurture Interaction</a:t>
            </a:r>
          </a:p>
        </p:txBody>
      </p:sp>
      <p:sp>
        <p:nvSpPr>
          <p:cNvPr id="93" name="Shape 93"/>
          <p:cNvSpPr/>
          <p:nvPr>
            <p:ph type="body" idx="4294967295"/>
          </p:nvPr>
        </p:nvSpPr>
        <p:spPr>
          <a:xfrm>
            <a:off x="508000" y="2916766"/>
            <a:ext cx="11988800" cy="540861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In the rest of the class, we’re going to follow children’s journey through the first three years of their lives and see the interaction of nature and nurture.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97" name="worrie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4343" y="3218001"/>
            <a:ext cx="3787214" cy="3317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todo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6" grpId="1"/>
      <p:bldP build="whole" bldLvl="1" animBg="1" rev="0" advAuto="0" spid="97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body" idx="1"/>
          </p:nvPr>
        </p:nvSpPr>
        <p:spPr>
          <a:xfrm>
            <a:off x="508000" y="2312160"/>
            <a:ext cx="11988800" cy="512928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  <a:lvl2pPr>
              <a:defRPr sz="44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When does language learning begin?</a:t>
            </a:r>
            <a:endParaRPr sz="4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Before birth!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508000" y="800100"/>
            <a:ext cx="7414816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Learning before birth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508000" y="2324100"/>
            <a:ext cx="11988801" cy="3557588"/>
          </a:xfrm>
          <a:prstGeom prst="rect">
            <a:avLst/>
          </a:prstGeom>
        </p:spPr>
        <p:txBody>
          <a:bodyPr/>
          <a:lstStyle/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is the world of a fetus like?</a:t>
            </a:r>
            <a:endParaRPr sz="3500">
              <a:solidFill>
                <a:srgbClr val="414141"/>
              </a:solidFill>
            </a:endParaRPr>
          </a:p>
          <a:p>
            <a:pPr lvl="1" marL="863600" indent="-4699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A human fetus cannot see. Eyes can develop with no exposure to visual stimuli. 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This is not the case for ears. The fetus can hear around the 25th week of gestation (6th month of pregnancy).</a:t>
            </a:r>
          </a:p>
        </p:txBody>
      </p:sp>
      <p:pic>
        <p:nvPicPr>
          <p:cNvPr id="104" name="fetal_growth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001" y="6027737"/>
            <a:ext cx="7917033" cy="3211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fetus_hearing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1600" y="1276350"/>
            <a:ext cx="12801600" cy="7200900"/>
          </a:xfrm>
          <a:prstGeom prst="rect">
            <a:avLst/>
          </a:prstGeom>
        </p:spPr>
      </p:pic>
      <p:sp>
        <p:nvSpPr>
          <p:cNvPr id="107" name="Shape 107"/>
          <p:cNvSpPr/>
          <p:nvPr>
            <p:ph type="body" idx="4294967295"/>
          </p:nvPr>
        </p:nvSpPr>
        <p:spPr>
          <a:xfrm>
            <a:off x="508000" y="275166"/>
            <a:ext cx="11988800" cy="956735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does the human fetus hear?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body" idx="4294967295"/>
          </p:nvPr>
        </p:nvSpPr>
        <p:spPr>
          <a:xfrm>
            <a:off x="508000" y="275166"/>
            <a:ext cx="11988800" cy="956735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does the human fetus hear?</a:t>
            </a:r>
          </a:p>
        </p:txBody>
      </p:sp>
      <p:sp>
        <p:nvSpPr>
          <p:cNvPr id="110" name="Shape 110"/>
          <p:cNvSpPr/>
          <p:nvPr/>
        </p:nvSpPr>
        <p:spPr>
          <a:xfrm>
            <a:off x="508000" y="1308000"/>
            <a:ext cx="11988801" cy="3087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Sounds internal to the mother’s body.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Their mother’s voice through her body.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External sounds filtered by the mother’s abdomen:</a:t>
            </a:r>
            <a:endParaRPr sz="3000">
              <a:solidFill>
                <a:srgbClr val="414141"/>
              </a:solidFill>
            </a:endParaRPr>
          </a:p>
          <a:p>
            <a:pPr lvl="2" marL="12573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Low frequencies (below 1kHz).</a:t>
            </a:r>
          </a:p>
        </p:txBody>
      </p:sp>
      <p:sp>
        <p:nvSpPr>
          <p:cNvPr id="111" name="Shape 111"/>
          <p:cNvSpPr/>
          <p:nvPr/>
        </p:nvSpPr>
        <p:spPr>
          <a:xfrm>
            <a:off x="508000" y="4644512"/>
            <a:ext cx="11988801" cy="95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linguistic information?</a:t>
            </a:r>
          </a:p>
        </p:txBody>
      </p:sp>
      <p:sp>
        <p:nvSpPr>
          <p:cNvPr id="112" name="Shape 112"/>
          <p:cNvSpPr/>
          <p:nvPr/>
        </p:nvSpPr>
        <p:spPr>
          <a:xfrm>
            <a:off x="508000" y="5850533"/>
            <a:ext cx="11988801" cy="268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Some aspects of the prosody and the rhythm of the language.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Vowels are generally lower in pitch than consonants.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Voicing information is better transmitted in utero than information related to place or manner of articulation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0" grpId="1"/>
      <p:bldP build="p" bldLvl="5" animBg="1" rev="0" advAuto="0" spid="11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Side Note!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08000" y="394791"/>
            <a:ext cx="11988801" cy="129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If the fetus is learning, what can we expect the born baby to know?</a:t>
            </a:r>
          </a:p>
        </p:txBody>
      </p:sp>
      <p:sp>
        <p:nvSpPr>
          <p:cNvPr id="115" name="Shape 115"/>
          <p:cNvSpPr/>
          <p:nvPr/>
        </p:nvSpPr>
        <p:spPr>
          <a:xfrm>
            <a:off x="508000" y="1837333"/>
            <a:ext cx="11988801" cy="3156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should recognize their mother’s voice.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should know some properties of the vowels of the language spoken around them.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should be able to distinguish their language from another one based on prosodic information.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508000" y="5457858"/>
            <a:ext cx="11401878" cy="3767722"/>
            <a:chOff x="0" y="0"/>
            <a:chExt cx="11401877" cy="3767720"/>
          </a:xfrm>
        </p:grpSpPr>
        <p:sp>
          <p:nvSpPr>
            <p:cNvPr id="116" name="Shape 116"/>
            <p:cNvSpPr/>
            <p:nvPr/>
          </p:nvSpPr>
          <p:spPr>
            <a:xfrm>
              <a:off x="0" y="0"/>
              <a:ext cx="5129676" cy="1298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marL="393699" indent="-393699" algn="l">
                <a:spcBef>
                  <a:spcPts val="1800"/>
                </a:spcBef>
                <a:buClr>
                  <a:srgbClr val="929292"/>
                </a:buClr>
                <a:buSzPct val="65000"/>
                <a:buFont typeface="Zapf Dingbats"/>
                <a:buChar char="❖"/>
                <a:defRPr sz="35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414141"/>
                  </a:solidFill>
                </a:rPr>
                <a:t>But how do you test a baby’s knowledge?!</a:t>
              </a:r>
            </a:p>
          </p:txBody>
        </p:sp>
        <p:pic>
          <p:nvPicPr>
            <p:cNvPr id="117" name="baby-eye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61531" y="155102"/>
              <a:ext cx="5440347" cy="3612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5" grpId="1"/>
      <p:bldP build="whole" bldLvl="1" animBg="1" rev="0" advAuto="0" spid="118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6056907" y="787400"/>
            <a:ext cx="6406027" cy="12192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3E2B"/>
                </a:solidFill>
              </a:rPr>
              <a:t>High Amplitude Sucking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xfrm>
            <a:off x="508000" y="2865966"/>
            <a:ext cx="11988800" cy="6096001"/>
          </a:xfrm>
          <a:prstGeom prst="rect">
            <a:avLst/>
          </a:prstGeom>
        </p:spPr>
        <p:txBody>
          <a:bodyPr/>
          <a:lstStyle/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The infant is given a pacifier that is also a pressure sensor.</a:t>
            </a:r>
            <a:endParaRPr sz="3492">
              <a:solidFill>
                <a:srgbClr val="414141"/>
              </a:solidFill>
            </a:endParaRPr>
          </a:p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The intensity and frequency of the infant’s sucking on the pacifier is recorded.</a:t>
            </a:r>
            <a:endParaRPr sz="3492">
              <a:solidFill>
                <a:srgbClr val="414141"/>
              </a:solidFill>
            </a:endParaRPr>
          </a:p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First a baseline is measured, then stimuli are presented to the infant.</a:t>
            </a:r>
            <a:endParaRPr sz="3492">
              <a:solidFill>
                <a:srgbClr val="414141"/>
              </a:solidFill>
            </a:endParaRPr>
          </a:p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Increase in sucking rate is interpreted as sensitivity to the change in the infant’s environment.</a:t>
            </a:r>
            <a:endParaRPr sz="3492">
              <a:solidFill>
                <a:srgbClr val="414141"/>
              </a:solidFill>
            </a:endParaRPr>
          </a:p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Useful for measuring infant reactions up to 0;06</a:t>
            </a:r>
          </a:p>
        </p:txBody>
      </p:sp>
      <p:pic>
        <p:nvPicPr>
          <p:cNvPr id="122" name="ha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33" y="333934"/>
            <a:ext cx="4275247" cy="2126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body" idx="4294967295"/>
          </p:nvPr>
        </p:nvSpPr>
        <p:spPr>
          <a:xfrm>
            <a:off x="508000" y="613833"/>
            <a:ext cx="11988800" cy="956734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So what do neonates know?</a:t>
            </a:r>
          </a:p>
        </p:txBody>
      </p:sp>
      <p:sp>
        <p:nvSpPr>
          <p:cNvPr id="125" name="Shape 125"/>
          <p:cNvSpPr/>
          <p:nvPr/>
        </p:nvSpPr>
        <p:spPr>
          <a:xfrm>
            <a:off x="508000" y="1442475"/>
            <a:ext cx="11988801" cy="776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Newborns prefer their mother’s voice to that of another female.</a:t>
            </a:r>
            <a:r>
              <a:rPr sz="2600">
                <a:solidFill>
                  <a:srgbClr val="414141"/>
                </a:solidFill>
              </a:rPr>
              <a:t> </a:t>
            </a:r>
            <a:r>
              <a:rPr sz="2500">
                <a:solidFill>
                  <a:srgbClr val="414141"/>
                </a:solidFill>
              </a:rPr>
              <a:t>(DeCasper &amp; Fifer 1980)</a:t>
            </a:r>
            <a:endParaRPr sz="26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Newborns discriminate a passage read aloud by their mothers during the last six weeks of pregnancy from an unfamiliar one. </a:t>
            </a:r>
            <a:r>
              <a:rPr sz="2500">
                <a:solidFill>
                  <a:srgbClr val="414141"/>
                </a:solidFill>
              </a:rPr>
              <a:t>(DeCasper &amp; Spence 1986)</a:t>
            </a:r>
            <a:endParaRPr sz="3300">
              <a:solidFill>
                <a:srgbClr val="414141"/>
              </a:solidFill>
            </a:endParaRPr>
          </a:p>
          <a:p>
            <a:pPr lvl="3" marL="16510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The familiar passage was more reinforcing, even when read in another woman’s voice.</a:t>
            </a:r>
            <a:endParaRPr sz="3300">
              <a:solidFill>
                <a:srgbClr val="414141"/>
              </a:solidFill>
            </a:endParaRPr>
          </a:p>
          <a:p>
            <a:pPr lvl="3" marL="16510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What does this imply?</a:t>
            </a:r>
            <a:endParaRPr sz="33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Newborns distinguish a passage in their native language from one in another language. </a:t>
            </a:r>
            <a:r>
              <a:rPr sz="2500">
                <a:solidFill>
                  <a:srgbClr val="414141"/>
                </a:solidFill>
              </a:rPr>
              <a:t>(Mehler et al. 1988)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508000" y="3468323"/>
            <a:ext cx="6223332" cy="562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414141"/>
                </a:solidFill>
              </a:rPr>
              <a:t>They tested 7-75 hour-old infants in the US and Sweden using HAS on two vowels: one native to English and one to Swedish</a:t>
            </a:r>
            <a:endParaRPr sz="29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414141"/>
                </a:solidFill>
              </a:rPr>
              <a:t> In each country, half of the infants listened to the native vowel tokens and the other half to the non-native vowel tokens.</a:t>
            </a:r>
          </a:p>
        </p:txBody>
      </p:sp>
      <p:pic>
        <p:nvPicPr>
          <p:cNvPr id="128" name="moon_bab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5933" y="396358"/>
            <a:ext cx="3606599" cy="2673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mooneta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808" y="391658"/>
            <a:ext cx="8510360" cy="2682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moon_prot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0602" y="4150018"/>
            <a:ext cx="5122596" cy="4263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508000" y="3468323"/>
            <a:ext cx="6223332" cy="562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14141"/>
                </a:solidFill>
              </a:rPr>
              <a:t>Significantly greater number of sucks when infants heard the non-native sounds, than the native sounds. </a:t>
            </a:r>
            <a:endParaRPr sz="26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14141"/>
                </a:solidFill>
              </a:rPr>
              <a:t>Birth is not a benchmark that reflects a complete separation between the effects of nature versus those of nurture on infants’ perception of the phonetic units of speech.</a:t>
            </a:r>
          </a:p>
        </p:txBody>
      </p:sp>
      <p:pic>
        <p:nvPicPr>
          <p:cNvPr id="133" name="moonet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808" y="391658"/>
            <a:ext cx="8510360" cy="2682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oondiagr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6683" y="4213743"/>
            <a:ext cx="5415689" cy="413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moon_baby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85933" y="396358"/>
            <a:ext cx="3606599" cy="2673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Detecting the Speech Stream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508000" y="800100"/>
            <a:ext cx="957222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Detecting the speech stream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xfrm>
            <a:off x="508000" y="2502958"/>
            <a:ext cx="11988800" cy="1219201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does a newborn hear?</a:t>
            </a:r>
          </a:p>
        </p:txBody>
      </p:sp>
      <p:sp>
        <p:nvSpPr>
          <p:cNvPr id="141" name="Shape 141"/>
          <p:cNvSpPr/>
          <p:nvPr/>
        </p:nvSpPr>
        <p:spPr>
          <a:xfrm>
            <a:off x="508000" y="5414433"/>
            <a:ext cx="11988800" cy="316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500"/>
            </a:lvl1pPr>
            <a:lvl2pPr marL="9398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0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infant needs to detect the speech stream and give it special attention</a:t>
            </a:r>
            <a:endParaRPr sz="35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Analyzing the structure of water dripping does not result in language</a:t>
            </a:r>
          </a:p>
        </p:txBody>
      </p:sp>
      <p:sp>
        <p:nvSpPr>
          <p:cNvPr id="142" name="Shape 142"/>
          <p:cNvSpPr/>
          <p:nvPr/>
        </p:nvSpPr>
        <p:spPr>
          <a:xfrm>
            <a:off x="508000" y="3414183"/>
            <a:ext cx="12282621" cy="2219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9398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A cacophony of sounds: door closing, objects hitting a surface, washing machine, water pouring, music played in the room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1"/>
      <p:bldP build="whole" bldLvl="1" animBg="1" rev="0" advAuto="0" spid="141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508000" y="996222"/>
            <a:ext cx="11988801" cy="776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Schultz &amp; Vouloumanos (2010) tested infants with 17 Japanese words; infants had never heard Japanese before.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Three-months olds show preference (looked longer) for human speech over</a:t>
            </a:r>
            <a:endParaRPr sz="3000">
              <a:solidFill>
                <a:srgbClr val="414141"/>
              </a:solidFill>
            </a:endParaRPr>
          </a:p>
          <a:p>
            <a:pPr lvl="2" marL="12573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Human communicative sounds (laughter, agreement, inquiring, surprise, disagreement, disgust)</a:t>
            </a:r>
            <a:endParaRPr sz="3000">
              <a:solidFill>
                <a:srgbClr val="414141"/>
              </a:solidFill>
            </a:endParaRPr>
          </a:p>
          <a:p>
            <a:pPr lvl="2" marL="12573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Human non-communicative sounds (sniffs, coughs, hiccups, sneezes, yawns, throat clearing)</a:t>
            </a:r>
            <a:endParaRPr sz="3000">
              <a:solidFill>
                <a:srgbClr val="414141"/>
              </a:solidFill>
            </a:endParaRPr>
          </a:p>
          <a:p>
            <a:pPr lvl="2" marL="12573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Rhesus macaque vocalizations (coos, grunts, screams, etc.)</a:t>
            </a:r>
            <a:endParaRPr sz="3000">
              <a:solidFill>
                <a:srgbClr val="414141"/>
              </a:solidFill>
            </a:endParaRPr>
          </a:p>
          <a:p>
            <a:pPr lvl="2" marL="12573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environmental sounds (bells, breaking glass, water (dripping, boiling, stream, etc.), wind, alarms, hammer sounds)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148" name="tod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Finding the Phones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508000" y="800100"/>
            <a:ext cx="1069994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Comprehension vs. Production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625078" y="2628900"/>
            <a:ext cx="11871722" cy="4092708"/>
          </a:xfrm>
          <a:prstGeom prst="rect">
            <a:avLst/>
          </a:prstGeom>
        </p:spPr>
        <p:txBody>
          <a:bodyPr/>
          <a:lstStyle/>
          <a:p>
            <a:pPr lvl="0" mar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One of us, for instance, spoke to a child who called his inflated plastic fish a </a:t>
            </a:r>
            <a:r>
              <a:rPr i="1" sz="3500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. In imitation of the child’s pronunciation, the observer said: “This is your </a:t>
            </a:r>
            <a:r>
              <a:rPr i="1" sz="3500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?” </a:t>
            </a:r>
            <a:endParaRPr sz="3500">
              <a:solidFill>
                <a:srgbClr val="414141"/>
              </a:solidFill>
            </a:endParaRPr>
          </a:p>
          <a:p>
            <a:pPr lvl="0" mar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“No,” said the child, “my </a:t>
            </a:r>
            <a:r>
              <a:rPr i="1" sz="3500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.” He continued to reject the adult’s pronunciation until he was told, “This is your fish.” “Yes,” he said, “my </a:t>
            </a:r>
            <a:r>
              <a:rPr i="1" sz="3500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.” (Berko &amp; Brown 1960:531)</a:t>
            </a:r>
          </a:p>
        </p:txBody>
      </p:sp>
      <p:sp>
        <p:nvSpPr>
          <p:cNvPr id="51" name="Shape 51"/>
          <p:cNvSpPr/>
          <p:nvPr/>
        </p:nvSpPr>
        <p:spPr>
          <a:xfrm>
            <a:off x="508000" y="7020057"/>
            <a:ext cx="11988800" cy="1981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What does the “fis phenomenon” tell us?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" grpId="1"/>
      <p:bldP build="whole" bldLvl="1" animBg="1" rev="0" advAuto="0" spid="51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508000" y="800100"/>
            <a:ext cx="7846748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Droplets in the stream </a:t>
            </a:r>
          </a:p>
        </p:txBody>
      </p:sp>
      <p:sp>
        <p:nvSpPr>
          <p:cNvPr id="153" name="Shape 153"/>
          <p:cNvSpPr/>
          <p:nvPr>
            <p:ph type="body" idx="4294967295"/>
          </p:nvPr>
        </p:nvSpPr>
        <p:spPr>
          <a:xfrm>
            <a:off x="508000" y="2324100"/>
            <a:ext cx="11988800" cy="362022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Physical sound has a continuous nature.</a:t>
            </a:r>
            <a:endParaRPr sz="35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Languages use discrete sound categories (phones).</a:t>
            </a:r>
            <a:endParaRPr sz="35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How do infants move from the continuous stream to discrete categories?</a:t>
            </a:r>
          </a:p>
        </p:txBody>
      </p:sp>
      <p:pic>
        <p:nvPicPr>
          <p:cNvPr id="154" name="ohn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2866" y="5676900"/>
            <a:ext cx="5029201" cy="3581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5342466" y="8366819"/>
            <a:ext cx="1863395" cy="951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“oh no!”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508000" y="800100"/>
            <a:ext cx="7963826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Categorical Perception</a:t>
            </a:r>
          </a:p>
        </p:txBody>
      </p:sp>
      <p:sp>
        <p:nvSpPr>
          <p:cNvPr id="158" name="Shape 158"/>
          <p:cNvSpPr/>
          <p:nvPr>
            <p:ph type="body" idx="4294967295"/>
          </p:nvPr>
        </p:nvSpPr>
        <p:spPr>
          <a:xfrm>
            <a:off x="508000" y="2381250"/>
            <a:ext cx="11988800" cy="1219200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infant brain creates perceptual categories.</a:t>
            </a:r>
          </a:p>
        </p:txBody>
      </p:sp>
      <p:sp>
        <p:nvSpPr>
          <p:cNvPr id="159" name="Shape 159"/>
          <p:cNvSpPr/>
          <p:nvPr/>
        </p:nvSpPr>
        <p:spPr>
          <a:xfrm>
            <a:off x="508000" y="3508999"/>
            <a:ext cx="119888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339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It warps our perception by within-category assimilation and between-category dissociation.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508000" y="4927844"/>
            <a:ext cx="11988800" cy="4039605"/>
            <a:chOff x="0" y="0"/>
            <a:chExt cx="11988800" cy="4039604"/>
          </a:xfrm>
        </p:grpSpPr>
        <p:grpSp>
          <p:nvGrpSpPr>
            <p:cNvPr id="175" name="Group 175"/>
            <p:cNvGrpSpPr/>
            <p:nvPr/>
          </p:nvGrpSpPr>
          <p:grpSpPr>
            <a:xfrm>
              <a:off x="307073" y="0"/>
              <a:ext cx="11374654" cy="2468360"/>
              <a:chOff x="0" y="0"/>
              <a:chExt cx="11374653" cy="246835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0" y="1004304"/>
                <a:ext cx="11374654" cy="1"/>
              </a:xfrm>
              <a:prstGeom prst="line">
                <a:avLst/>
              </a:prstGeom>
              <a:noFill/>
              <a:ln w="76200" cap="flat">
                <a:solidFill>
                  <a:srgbClr val="414141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1779960" y="787644"/>
                <a:ext cx="409047" cy="4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sx="100000" sy="100000" kx="0" ky="0" algn="b" rotWithShape="0" blurRad="25400" dist="33948" dir="2700000">
                        <a:srgbClr val="3B3936"/>
                      </a:outerShdw>
                    </a:effectLst>
                  </a:defRPr>
                </a:pPr>
              </a:p>
            </p:txBody>
          </p:sp>
          <p:sp>
            <p:nvSpPr>
              <p:cNvPr id="162" name="Shape 162"/>
              <p:cNvSpPr/>
              <p:nvPr/>
            </p:nvSpPr>
            <p:spPr>
              <a:xfrm>
                <a:off x="4195788" y="793505"/>
                <a:ext cx="409046" cy="433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sx="100000" sy="100000" kx="0" ky="0" algn="b" rotWithShape="0" blurRad="25400" dist="33948" dir="2700000">
                        <a:srgbClr val="3B3936"/>
                      </a:outerShdw>
                    </a:effectLst>
                  </a:defRPr>
                </a:pPr>
              </a:p>
            </p:txBody>
          </p:sp>
          <p:sp>
            <p:nvSpPr>
              <p:cNvPr id="163" name="Shape 163"/>
              <p:cNvSpPr/>
              <p:nvPr/>
            </p:nvSpPr>
            <p:spPr>
              <a:xfrm>
                <a:off x="6611615" y="787644"/>
                <a:ext cx="409047" cy="4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sx="100000" sy="100000" kx="0" ky="0" algn="b" rotWithShape="0" blurRad="25400" dist="33948" dir="2700000">
                        <a:srgbClr val="3B3936"/>
                      </a:outerShdw>
                    </a:effectLst>
                  </a:defRPr>
                </a:pPr>
              </a:p>
            </p:txBody>
          </p:sp>
          <p:sp>
            <p:nvSpPr>
              <p:cNvPr id="164" name="Shape 164"/>
              <p:cNvSpPr/>
              <p:nvPr/>
            </p:nvSpPr>
            <p:spPr>
              <a:xfrm>
                <a:off x="9027443" y="787644"/>
                <a:ext cx="409047" cy="4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sx="100000" sy="100000" kx="0" ky="0" algn="b" rotWithShape="0" blurRad="25400" dist="33948" dir="2700000">
                        <a:srgbClr val="3B3936"/>
                      </a:outerShdw>
                    </a:effectLst>
                  </a:defRPr>
                </a:pPr>
              </a:p>
            </p:txBody>
          </p:sp>
          <p:pic>
            <p:nvPicPr>
              <p:cNvPr id="165" name="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09449" y="1471220"/>
                <a:ext cx="3984071" cy="340638"/>
              </a:xfrm>
              <a:prstGeom prst="rect">
                <a:avLst/>
              </a:prstGeom>
              <a:effectLst/>
            </p:spPr>
          </p:pic>
          <p:pic>
            <p:nvPicPr>
              <p:cNvPr id="167" name="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048149" y="1471790"/>
                <a:ext cx="3984071" cy="340638"/>
              </a:xfrm>
              <a:prstGeom prst="rect">
                <a:avLst/>
              </a:prstGeom>
              <a:effectLst/>
            </p:spPr>
          </p:pic>
          <p:sp>
            <p:nvSpPr>
              <p:cNvPr id="169" name="Shape 169"/>
              <p:cNvSpPr/>
              <p:nvPr/>
            </p:nvSpPr>
            <p:spPr>
              <a:xfrm>
                <a:off x="2970066" y="1705789"/>
                <a:ext cx="444662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X</a:t>
                </a: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7817853" y="1706359"/>
                <a:ext cx="444663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Y</a:t>
                </a: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1734703" y="0"/>
                <a:ext cx="499561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A</a:t>
                </a:r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4191886" y="0"/>
                <a:ext cx="416850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B</a:t>
                </a:r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6583408" y="0"/>
                <a:ext cx="465461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C</a:t>
                </a:r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8983153" y="0"/>
                <a:ext cx="497626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D</a:t>
                </a:r>
              </a:p>
            </p:txBody>
          </p:sp>
        </p:grpSp>
        <p:sp>
          <p:nvSpPr>
            <p:cNvPr id="176" name="Shape 176"/>
            <p:cNvSpPr/>
            <p:nvPr/>
          </p:nvSpPr>
          <p:spPr>
            <a:xfrm>
              <a:off x="0" y="2820404"/>
              <a:ext cx="11988800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0" marL="352425" indent="-352425" algn="l" defTabSz="438150">
                <a:spcBef>
                  <a:spcPts val="18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2625">
                  <a:solidFill>
                    <a:srgbClr val="414141"/>
                  </a:solidFill>
                </a:rPr>
                <a:t>AB = BC = CD</a:t>
              </a:r>
              <a:endParaRPr sz="2625">
                <a:solidFill>
                  <a:srgbClr val="414141"/>
                </a:solidFill>
              </a:endParaRPr>
            </a:p>
            <a:p>
              <a:pPr lvl="0" marL="352425" indent="-352425" algn="l" defTabSz="438150">
                <a:spcBef>
                  <a:spcPts val="18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2625">
                  <a:solidFill>
                    <a:srgbClr val="414141"/>
                  </a:solidFill>
                </a:rPr>
                <a:t>A = B, C = D, but B != C</a:t>
              </a:r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2992966" y="5774155"/>
            <a:ext cx="6848708" cy="339705"/>
            <a:chOff x="0" y="0"/>
            <a:chExt cx="6848706" cy="339703"/>
          </a:xfrm>
        </p:grpSpPr>
        <p:sp>
          <p:nvSpPr>
            <p:cNvPr id="178" name="Shape 178"/>
            <p:cNvSpPr/>
            <p:nvPr/>
          </p:nvSpPr>
          <p:spPr>
            <a:xfrm>
              <a:off x="0" y="12700"/>
              <a:ext cx="822921" cy="327004"/>
            </a:xfrm>
            <a:prstGeom prst="rightArrow">
              <a:avLst>
                <a:gd name="adj1" fmla="val 32000"/>
                <a:gd name="adj2" fmla="val 174870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4847166" y="12700"/>
              <a:ext cx="822922" cy="327004"/>
            </a:xfrm>
            <a:prstGeom prst="rightArrow">
              <a:avLst>
                <a:gd name="adj1" fmla="val 32000"/>
                <a:gd name="adj2" fmla="val 174870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174386" y="0"/>
              <a:ext cx="822921" cy="327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09" y="14256"/>
                  </a:moveTo>
                  <a:lnTo>
                    <a:pt x="15009" y="21600"/>
                  </a:lnTo>
                  <a:lnTo>
                    <a:pt x="0" y="10800"/>
                  </a:lnTo>
                  <a:lnTo>
                    <a:pt x="15009" y="0"/>
                  </a:lnTo>
                  <a:lnTo>
                    <a:pt x="15009" y="7344"/>
                  </a:lnTo>
                  <a:lnTo>
                    <a:pt x="21600" y="7344"/>
                  </a:lnTo>
                  <a:lnTo>
                    <a:pt x="21600" y="14256"/>
                  </a:lnTo>
                  <a:close/>
                </a:path>
              </a:pathLst>
            </a:cu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6025786" y="0"/>
              <a:ext cx="822921" cy="327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09" y="14256"/>
                  </a:moveTo>
                  <a:lnTo>
                    <a:pt x="15009" y="21600"/>
                  </a:lnTo>
                  <a:lnTo>
                    <a:pt x="0" y="10800"/>
                  </a:lnTo>
                  <a:lnTo>
                    <a:pt x="15009" y="0"/>
                  </a:lnTo>
                  <a:lnTo>
                    <a:pt x="15009" y="7344"/>
                  </a:lnTo>
                  <a:lnTo>
                    <a:pt x="21600" y="7344"/>
                  </a:lnTo>
                  <a:lnTo>
                    <a:pt x="21600" y="14256"/>
                  </a:lnTo>
                  <a:close/>
                </a:path>
              </a:pathLst>
            </a:cu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  <p:bldP build="whole" bldLvl="1" animBg="1" rev="0" advAuto="0" spid="182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510461" y="3312679"/>
            <a:ext cx="11988801" cy="5034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We perceive a /b/ if voicing starts within the first 25ms from when the lips open. Otherwise we hear a /p/.</a:t>
            </a:r>
            <a:endParaRPr sz="34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Eimas et al. (1971) tested infants (0;01-0;04) on pairs of syllables like the ones above using HAS.</a:t>
            </a:r>
            <a:endParaRPr sz="3400">
              <a:solidFill>
                <a:srgbClr val="414141"/>
              </a:solidFill>
            </a:endParaRPr>
          </a:p>
          <a:p>
            <a:pPr lvl="3" marL="16510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Each syllable pair differed in 20 ms.</a:t>
            </a:r>
            <a:endParaRPr sz="34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Infants were sensitive to the between-category contrasts but far less sensitive to the within-category contrasts.</a:t>
            </a:r>
          </a:p>
        </p:txBody>
      </p:sp>
      <p:sp>
        <p:nvSpPr>
          <p:cNvPr id="185" name="Shape 185"/>
          <p:cNvSpPr/>
          <p:nvPr/>
        </p:nvSpPr>
        <p:spPr>
          <a:xfrm>
            <a:off x="421095" y="1512548"/>
            <a:ext cx="12167532" cy="1"/>
          </a:xfrm>
          <a:prstGeom prst="line">
            <a:avLst/>
          </a:prstGeom>
          <a:ln w="762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186" name="Shape 186"/>
          <p:cNvSpPr/>
          <p:nvPr/>
        </p:nvSpPr>
        <p:spPr>
          <a:xfrm>
            <a:off x="2154766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380294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7161398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10519850" y="1295888"/>
            <a:ext cx="409046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1835014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ba-1</a:t>
            </a:r>
          </a:p>
        </p:txBody>
      </p:sp>
      <p:sp>
        <p:nvSpPr>
          <p:cNvPr id="191" name="Shape 191"/>
          <p:cNvSpPr/>
          <p:nvPr/>
        </p:nvSpPr>
        <p:spPr>
          <a:xfrm>
            <a:off x="513137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ba-3</a:t>
            </a:r>
          </a:p>
        </p:txBody>
      </p:sp>
      <p:sp>
        <p:nvSpPr>
          <p:cNvPr id="192" name="Shape 192"/>
          <p:cNvSpPr/>
          <p:nvPr/>
        </p:nvSpPr>
        <p:spPr>
          <a:xfrm>
            <a:off x="682979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pa-1</a:t>
            </a:r>
          </a:p>
        </p:txBody>
      </p:sp>
      <p:sp>
        <p:nvSpPr>
          <p:cNvPr id="193" name="Shape 193"/>
          <p:cNvSpPr/>
          <p:nvPr/>
        </p:nvSpPr>
        <p:spPr>
          <a:xfrm>
            <a:off x="545112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8840623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348319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ba-2</a:t>
            </a:r>
          </a:p>
        </p:txBody>
      </p:sp>
      <p:sp>
        <p:nvSpPr>
          <p:cNvPr id="196" name="Shape 196"/>
          <p:cNvSpPr/>
          <p:nvPr/>
        </p:nvSpPr>
        <p:spPr>
          <a:xfrm>
            <a:off x="842773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pa-2</a:t>
            </a:r>
          </a:p>
        </p:txBody>
      </p:sp>
      <p:sp>
        <p:nvSpPr>
          <p:cNvPr id="197" name="Shape 197"/>
          <p:cNvSpPr/>
          <p:nvPr/>
        </p:nvSpPr>
        <p:spPr>
          <a:xfrm>
            <a:off x="10188247" y="508244"/>
            <a:ext cx="10722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pa-3</a:t>
            </a:r>
          </a:p>
        </p:txBody>
      </p:sp>
      <p:sp>
        <p:nvSpPr>
          <p:cNvPr id="198" name="Shape 198"/>
          <p:cNvSpPr/>
          <p:nvPr/>
        </p:nvSpPr>
        <p:spPr>
          <a:xfrm>
            <a:off x="2048201" y="1754853"/>
            <a:ext cx="6221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-20</a:t>
            </a:r>
          </a:p>
        </p:txBody>
      </p:sp>
      <p:sp>
        <p:nvSpPr>
          <p:cNvPr id="199" name="Shape 199"/>
          <p:cNvSpPr/>
          <p:nvPr/>
        </p:nvSpPr>
        <p:spPr>
          <a:xfrm>
            <a:off x="3855070" y="1754853"/>
            <a:ext cx="304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200" name="Shape 200"/>
          <p:cNvSpPr/>
          <p:nvPr/>
        </p:nvSpPr>
        <p:spPr>
          <a:xfrm>
            <a:off x="5408000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20</a:t>
            </a:r>
          </a:p>
        </p:txBody>
      </p:sp>
      <p:sp>
        <p:nvSpPr>
          <p:cNvPr id="201" name="Shape 201"/>
          <p:cNvSpPr/>
          <p:nvPr/>
        </p:nvSpPr>
        <p:spPr>
          <a:xfrm>
            <a:off x="7118271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40</a:t>
            </a:r>
          </a:p>
        </p:txBody>
      </p:sp>
      <p:sp>
        <p:nvSpPr>
          <p:cNvPr id="202" name="Shape 202"/>
          <p:cNvSpPr/>
          <p:nvPr/>
        </p:nvSpPr>
        <p:spPr>
          <a:xfrm>
            <a:off x="8797497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60</a:t>
            </a:r>
          </a:p>
        </p:txBody>
      </p:sp>
      <p:sp>
        <p:nvSpPr>
          <p:cNvPr id="203" name="Shape 203"/>
          <p:cNvSpPr/>
          <p:nvPr/>
        </p:nvSpPr>
        <p:spPr>
          <a:xfrm>
            <a:off x="10476722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80</a:t>
            </a:r>
          </a:p>
        </p:txBody>
      </p:sp>
      <p:sp>
        <p:nvSpPr>
          <p:cNvPr id="204" name="Shape 204"/>
          <p:cNvSpPr/>
          <p:nvPr/>
        </p:nvSpPr>
        <p:spPr>
          <a:xfrm>
            <a:off x="309554" y="1473336"/>
            <a:ext cx="105712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VOT</a:t>
            </a:r>
          </a:p>
        </p:txBody>
      </p:sp>
      <p:sp>
        <p:nvSpPr>
          <p:cNvPr id="205" name="Shape 205"/>
          <p:cNvSpPr/>
          <p:nvPr/>
        </p:nvSpPr>
        <p:spPr>
          <a:xfrm>
            <a:off x="11961990" y="1517786"/>
            <a:ext cx="6121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ms</a:t>
            </a:r>
          </a:p>
        </p:txBody>
      </p:sp>
      <p:sp>
        <p:nvSpPr>
          <p:cNvPr id="206" name="Shape 206"/>
          <p:cNvSpPr/>
          <p:nvPr/>
        </p:nvSpPr>
        <p:spPr>
          <a:xfrm flipV="1">
            <a:off x="6291406" y="993836"/>
            <a:ext cx="1" cy="1037426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207" name="Shape 207"/>
          <p:cNvSpPr/>
          <p:nvPr/>
        </p:nvSpPr>
        <p:spPr>
          <a:xfrm>
            <a:off x="6043756" y="20723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25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508000" y="2849062"/>
            <a:ext cx="11988801" cy="641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/p/ and /b/ are not phonemic contrasts in Kikuyu (Bantu; Kenya) but 1-month old Kikuyu infants can detect the contrast </a:t>
            </a:r>
            <a:r>
              <a:rPr sz="2300">
                <a:solidFill>
                  <a:srgbClr val="414141"/>
                </a:solidFill>
              </a:rPr>
              <a:t>(Streeter 1976)</a:t>
            </a:r>
            <a:r>
              <a:rPr sz="3000">
                <a:solidFill>
                  <a:srgbClr val="414141"/>
                </a:solidFill>
              </a:rPr>
              <a:t>. 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English-Canadian infants can distinguish contrasts found in Polish, French, Czech and Hindi </a:t>
            </a:r>
            <a:r>
              <a:rPr sz="2500">
                <a:solidFill>
                  <a:srgbClr val="414141"/>
                </a:solidFill>
              </a:rPr>
              <a:t>(Trehub 1976, Werker &amp; Tees 1984)</a:t>
            </a:r>
            <a:endParaRPr sz="25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Categorical sound perception in humans is most probably an innate capacity </a:t>
            </a:r>
            <a:r>
              <a:rPr sz="2500">
                <a:solidFill>
                  <a:srgbClr val="414141"/>
                </a:solidFill>
              </a:rPr>
              <a:t>(Kuhl 2004:833)</a:t>
            </a:r>
            <a:r>
              <a:rPr sz="3000">
                <a:solidFill>
                  <a:srgbClr val="414141"/>
                </a:solidFill>
              </a:rPr>
              <a:t>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We share categorical perception with other animals like monkeys, frogs, and some rodents and birds.</a:t>
            </a:r>
          </a:p>
        </p:txBody>
      </p:sp>
      <p:sp>
        <p:nvSpPr>
          <p:cNvPr id="210" name="Shape 210"/>
          <p:cNvSpPr/>
          <p:nvPr/>
        </p:nvSpPr>
        <p:spPr>
          <a:xfrm>
            <a:off x="421095" y="1512548"/>
            <a:ext cx="12167532" cy="1"/>
          </a:xfrm>
          <a:prstGeom prst="line">
            <a:avLst/>
          </a:prstGeom>
          <a:ln w="762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211" name="Shape 211"/>
          <p:cNvSpPr/>
          <p:nvPr/>
        </p:nvSpPr>
        <p:spPr>
          <a:xfrm>
            <a:off x="2154766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380294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7161398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10519850" y="1295888"/>
            <a:ext cx="409046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1835014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ba-1</a:t>
            </a:r>
          </a:p>
        </p:txBody>
      </p:sp>
      <p:sp>
        <p:nvSpPr>
          <p:cNvPr id="216" name="Shape 216"/>
          <p:cNvSpPr/>
          <p:nvPr/>
        </p:nvSpPr>
        <p:spPr>
          <a:xfrm>
            <a:off x="513137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ba-3</a:t>
            </a:r>
          </a:p>
        </p:txBody>
      </p:sp>
      <p:sp>
        <p:nvSpPr>
          <p:cNvPr id="217" name="Shape 217"/>
          <p:cNvSpPr/>
          <p:nvPr/>
        </p:nvSpPr>
        <p:spPr>
          <a:xfrm>
            <a:off x="682979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pa-1</a:t>
            </a:r>
          </a:p>
        </p:txBody>
      </p:sp>
      <p:sp>
        <p:nvSpPr>
          <p:cNvPr id="218" name="Shape 218"/>
          <p:cNvSpPr/>
          <p:nvPr/>
        </p:nvSpPr>
        <p:spPr>
          <a:xfrm>
            <a:off x="545112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8840623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348319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ba-2</a:t>
            </a:r>
          </a:p>
        </p:txBody>
      </p:sp>
      <p:sp>
        <p:nvSpPr>
          <p:cNvPr id="221" name="Shape 221"/>
          <p:cNvSpPr/>
          <p:nvPr/>
        </p:nvSpPr>
        <p:spPr>
          <a:xfrm>
            <a:off x="842773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pa-2</a:t>
            </a:r>
          </a:p>
        </p:txBody>
      </p:sp>
      <p:sp>
        <p:nvSpPr>
          <p:cNvPr id="222" name="Shape 222"/>
          <p:cNvSpPr/>
          <p:nvPr/>
        </p:nvSpPr>
        <p:spPr>
          <a:xfrm>
            <a:off x="10188247" y="508244"/>
            <a:ext cx="10722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pa-3</a:t>
            </a:r>
          </a:p>
        </p:txBody>
      </p:sp>
      <p:sp>
        <p:nvSpPr>
          <p:cNvPr id="223" name="Shape 223"/>
          <p:cNvSpPr/>
          <p:nvPr/>
        </p:nvSpPr>
        <p:spPr>
          <a:xfrm>
            <a:off x="2048201" y="1754853"/>
            <a:ext cx="6221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-20</a:t>
            </a:r>
          </a:p>
        </p:txBody>
      </p:sp>
      <p:sp>
        <p:nvSpPr>
          <p:cNvPr id="224" name="Shape 224"/>
          <p:cNvSpPr/>
          <p:nvPr/>
        </p:nvSpPr>
        <p:spPr>
          <a:xfrm>
            <a:off x="3855070" y="1754853"/>
            <a:ext cx="304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225" name="Shape 225"/>
          <p:cNvSpPr/>
          <p:nvPr/>
        </p:nvSpPr>
        <p:spPr>
          <a:xfrm>
            <a:off x="5408000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20</a:t>
            </a:r>
          </a:p>
        </p:txBody>
      </p:sp>
      <p:sp>
        <p:nvSpPr>
          <p:cNvPr id="226" name="Shape 226"/>
          <p:cNvSpPr/>
          <p:nvPr/>
        </p:nvSpPr>
        <p:spPr>
          <a:xfrm>
            <a:off x="7118271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40</a:t>
            </a:r>
          </a:p>
        </p:txBody>
      </p:sp>
      <p:sp>
        <p:nvSpPr>
          <p:cNvPr id="227" name="Shape 227"/>
          <p:cNvSpPr/>
          <p:nvPr/>
        </p:nvSpPr>
        <p:spPr>
          <a:xfrm>
            <a:off x="8797497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60</a:t>
            </a:r>
          </a:p>
        </p:txBody>
      </p:sp>
      <p:sp>
        <p:nvSpPr>
          <p:cNvPr id="228" name="Shape 228"/>
          <p:cNvSpPr/>
          <p:nvPr/>
        </p:nvSpPr>
        <p:spPr>
          <a:xfrm>
            <a:off x="10476722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80</a:t>
            </a:r>
          </a:p>
        </p:txBody>
      </p:sp>
      <p:sp>
        <p:nvSpPr>
          <p:cNvPr id="229" name="Shape 229"/>
          <p:cNvSpPr/>
          <p:nvPr/>
        </p:nvSpPr>
        <p:spPr>
          <a:xfrm>
            <a:off x="309554" y="1473336"/>
            <a:ext cx="105712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VOT</a:t>
            </a:r>
          </a:p>
        </p:txBody>
      </p:sp>
      <p:sp>
        <p:nvSpPr>
          <p:cNvPr id="230" name="Shape 230"/>
          <p:cNvSpPr/>
          <p:nvPr/>
        </p:nvSpPr>
        <p:spPr>
          <a:xfrm>
            <a:off x="11961990" y="1517786"/>
            <a:ext cx="6121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ms</a:t>
            </a:r>
          </a:p>
        </p:txBody>
      </p:sp>
      <p:sp>
        <p:nvSpPr>
          <p:cNvPr id="231" name="Shape 231"/>
          <p:cNvSpPr/>
          <p:nvPr/>
        </p:nvSpPr>
        <p:spPr>
          <a:xfrm flipV="1">
            <a:off x="6291406" y="993836"/>
            <a:ext cx="1" cy="1037426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232" name="Shape 232"/>
          <p:cNvSpPr/>
          <p:nvPr/>
        </p:nvSpPr>
        <p:spPr>
          <a:xfrm>
            <a:off x="6043756" y="20723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25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236" name="tod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From Phones to Phonemes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508000" y="800100"/>
            <a:ext cx="1174723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Carving the phonemic distinctions</a:t>
            </a:r>
          </a:p>
        </p:txBody>
      </p:sp>
      <p:sp>
        <p:nvSpPr>
          <p:cNvPr id="241" name="Shape 241"/>
          <p:cNvSpPr/>
          <p:nvPr>
            <p:ph type="body" idx="4294967295"/>
          </p:nvPr>
        </p:nvSpPr>
        <p:spPr>
          <a:xfrm>
            <a:off x="508000" y="2882900"/>
            <a:ext cx="11988800" cy="1219200"/>
          </a:xfrm>
          <a:prstGeom prst="rect">
            <a:avLst/>
          </a:prstGeom>
        </p:spPr>
        <p:txBody>
          <a:bodyPr/>
          <a:lstStyle/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There are around </a:t>
            </a:r>
            <a:r>
              <a:rPr sz="3395">
                <a:solidFill>
                  <a:srgbClr val="414141"/>
                </a:solidFill>
              </a:rPr>
              <a:t>800 phonemes in the world languages. (600 vowels and 200 consonants)</a:t>
            </a:r>
          </a:p>
        </p:txBody>
      </p:sp>
      <p:sp>
        <p:nvSpPr>
          <p:cNvPr id="242" name="Shape 242"/>
          <p:cNvSpPr/>
          <p:nvPr/>
        </p:nvSpPr>
        <p:spPr>
          <a:xfrm>
            <a:off x="508000" y="44069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Each language only uses a small subset.</a:t>
            </a:r>
          </a:p>
        </p:txBody>
      </p:sp>
      <p:sp>
        <p:nvSpPr>
          <p:cNvPr id="243" name="Shape 243"/>
          <p:cNvSpPr/>
          <p:nvPr/>
        </p:nvSpPr>
        <p:spPr>
          <a:xfrm>
            <a:off x="508000" y="59309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339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How do children carve the space of sound categories into the phonemic distinctions in their native language?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xfrm>
            <a:off x="553707" y="787400"/>
            <a:ext cx="7195609" cy="1219200"/>
          </a:xfrm>
          <a:prstGeom prst="rect">
            <a:avLst/>
          </a:prstGeom>
        </p:spPr>
        <p:txBody>
          <a:bodyPr/>
          <a:lstStyle>
            <a:lvl1pPr defTabSz="572516">
              <a:spcBef>
                <a:spcPts val="1500"/>
              </a:spcBef>
              <a:defRPr sz="4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D93E2B"/>
                </a:solidFill>
              </a:rPr>
              <a:t>Selecting the native phonemes</a:t>
            </a:r>
          </a:p>
        </p:txBody>
      </p:sp>
      <p:sp>
        <p:nvSpPr>
          <p:cNvPr id="246" name="Shape 246"/>
          <p:cNvSpPr/>
          <p:nvPr/>
        </p:nvSpPr>
        <p:spPr>
          <a:xfrm>
            <a:off x="809261" y="2709756"/>
            <a:ext cx="11386278" cy="161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Patricia Kuhl explains how babies master the sounds of their native languages.</a:t>
            </a:r>
          </a:p>
        </p:txBody>
      </p:sp>
      <p:sp>
        <p:nvSpPr>
          <p:cNvPr id="247" name="Shape 247"/>
          <p:cNvSpPr/>
          <p:nvPr/>
        </p:nvSpPr>
        <p:spPr>
          <a:xfrm>
            <a:off x="5292923" y="5023377"/>
            <a:ext cx="7195609" cy="3880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Patricia Kuhl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Department of Speech and Hearing Sciences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University of Washington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infant speech perception, early language and brain development</a:t>
            </a:r>
          </a:p>
        </p:txBody>
      </p:sp>
      <p:pic>
        <p:nvPicPr>
          <p:cNvPr id="248" name="pat-kuhl-headsho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433" y="4995333"/>
            <a:ext cx="3936869" cy="3936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atricia Kuhl- The linguistic genius of babies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689" y="1126648"/>
            <a:ext cx="12989422" cy="7335204"/>
          </a:xfrm>
          <a:prstGeom prst="rect">
            <a:avLst/>
          </a:prstGeom>
        </p:spPr>
      </p:pic>
      <p:pic>
        <p:nvPicPr>
          <p:cNvPr id="251" name="ted-logo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9400" y="269619"/>
            <a:ext cx="1284185" cy="519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body" idx="4294967295"/>
          </p:nvPr>
        </p:nvSpPr>
        <p:spPr>
          <a:xfrm>
            <a:off x="508000" y="613833"/>
            <a:ext cx="11988800" cy="956734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So what did we learn?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508000" y="613358"/>
            <a:ext cx="11762317" cy="5104334"/>
            <a:chOff x="0" y="0"/>
            <a:chExt cx="11762316" cy="5104333"/>
          </a:xfrm>
        </p:grpSpPr>
        <p:sp>
          <p:nvSpPr>
            <p:cNvPr id="254" name="Shape 254"/>
            <p:cNvSpPr/>
            <p:nvPr/>
          </p:nvSpPr>
          <p:spPr>
            <a:xfrm>
              <a:off x="0" y="1233599"/>
              <a:ext cx="6326452" cy="3870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1" marL="863600" indent="-469900" algn="l">
                <a:spcBef>
                  <a:spcPts val="1800"/>
                </a:spcBef>
                <a:buClr>
                  <a:srgbClr val="929292"/>
                </a:buClr>
                <a:buSzPct val="65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414141"/>
                  </a:solidFill>
                </a:rPr>
                <a:t>Babies are statisticians!</a:t>
              </a:r>
              <a:endParaRPr sz="3000">
                <a:solidFill>
                  <a:srgbClr val="414141"/>
                </a:solidFill>
              </a:endParaRPr>
            </a:p>
            <a:p>
              <a:pPr lvl="1" marL="863600" indent="-469900" algn="l">
                <a:spcBef>
                  <a:spcPts val="1800"/>
                </a:spcBef>
                <a:buClr>
                  <a:srgbClr val="929292"/>
                </a:buClr>
                <a:buSzPct val="65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414141"/>
                  </a:solidFill>
                </a:rPr>
                <a:t>Their mind’s ability of statistical analysis is directed by a social mechanism.</a:t>
              </a:r>
            </a:p>
          </p:txBody>
        </p:sp>
        <p:pic>
          <p:nvPicPr>
            <p:cNvPr id="255" name="baby-stats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29216" y="0"/>
              <a:ext cx="5333101" cy="47499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7" name="Shape 257"/>
          <p:cNvSpPr/>
          <p:nvPr/>
        </p:nvSpPr>
        <p:spPr>
          <a:xfrm>
            <a:off x="508000" y="5674883"/>
            <a:ext cx="11988801" cy="3066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keep track of the sound distribution in the language(s) that people speak around them.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By 8 months, their minds are biased to process sound with respect to what they know about their native language(s).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1"/>
      <p:bldP build="p" bldLvl="5" animBg="1" rev="0" advAuto="0" spid="25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non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541866"/>
            <a:ext cx="13004801" cy="8669868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260" name="Shape 260"/>
          <p:cNvSpPr/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261" name="tod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Detecting the Words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xfrm>
            <a:off x="508000" y="800100"/>
            <a:ext cx="970260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Chunking the speech stream</a:t>
            </a:r>
          </a:p>
        </p:txBody>
      </p:sp>
      <p:sp>
        <p:nvSpPr>
          <p:cNvPr id="266" name="Shape 266"/>
          <p:cNvSpPr/>
          <p:nvPr>
            <p:ph type="body" idx="4294967295"/>
          </p:nvPr>
        </p:nvSpPr>
        <p:spPr>
          <a:xfrm>
            <a:off x="508000" y="2480060"/>
            <a:ext cx="11988800" cy="2393180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  <a:lvl2pPr>
              <a:defRPr sz="30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How do children extract the larger units like words from the speech stream?</a:t>
            </a:r>
            <a:endParaRPr sz="35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becausewedontreallyhavespacesbetweenwordswhenwespeak</a:t>
            </a:r>
          </a:p>
        </p:txBody>
      </p:sp>
      <p:sp>
        <p:nvSpPr>
          <p:cNvPr id="267" name="Shape 267"/>
          <p:cNvSpPr/>
          <p:nvPr/>
        </p:nvSpPr>
        <p:spPr>
          <a:xfrm>
            <a:off x="508000" y="4881033"/>
            <a:ext cx="119888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Answer: transitional probabilities between the syllables!</a:t>
            </a:r>
          </a:p>
        </p:txBody>
      </p:sp>
      <p:grpSp>
        <p:nvGrpSpPr>
          <p:cNvPr id="270" name="Group 270"/>
          <p:cNvGrpSpPr/>
          <p:nvPr/>
        </p:nvGrpSpPr>
        <p:grpSpPr>
          <a:xfrm>
            <a:off x="763823" y="6124360"/>
            <a:ext cx="11327857" cy="3148734"/>
            <a:chOff x="0" y="0"/>
            <a:chExt cx="11327855" cy="3148732"/>
          </a:xfrm>
        </p:grpSpPr>
        <p:sp>
          <p:nvSpPr>
            <p:cNvPr id="268" name="Shape 268"/>
            <p:cNvSpPr/>
            <p:nvPr/>
          </p:nvSpPr>
          <p:spPr>
            <a:xfrm>
              <a:off x="0" y="1225116"/>
              <a:ext cx="6184561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algn="l">
                <a:spcBef>
                  <a:spcPts val="2400"/>
                </a:spcBef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414141"/>
                  </a:solidFill>
                </a:rPr>
                <a:t>The baby statistician is busy!</a:t>
              </a:r>
            </a:p>
          </p:txBody>
        </p:sp>
        <p:pic>
          <p:nvPicPr>
            <p:cNvPr id="269" name="babybusy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584398" y="0"/>
              <a:ext cx="4743458" cy="3148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3"/>
      <p:bldP build="p" bldLvl="5" animBg="1" rev="0" advAuto="0" spid="266" grpId="1"/>
      <p:bldP build="whole" bldLvl="1" animBg="1" rev="0" advAuto="0" spid="267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body" idx="1"/>
          </p:nvPr>
        </p:nvSpPr>
        <p:spPr>
          <a:xfrm>
            <a:off x="508000" y="389466"/>
            <a:ext cx="11988800" cy="5138871"/>
          </a:xfrm>
          <a:prstGeom prst="rect">
            <a:avLst/>
          </a:prstGeom>
        </p:spPr>
        <p:txBody>
          <a:bodyPr/>
          <a:lstStyle/>
          <a:p>
            <a:pPr lvl="0" marL="451104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Saffran, Newport &amp; Aslin (1996) tested 8-month old infants on an artificial language. </a:t>
            </a:r>
            <a:endParaRPr sz="3455">
              <a:solidFill>
                <a:srgbClr val="414141"/>
              </a:solidFill>
            </a:endParaRPr>
          </a:p>
          <a:p>
            <a:pPr lvl="0" marL="451104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 language had only four 3-syllable words</a:t>
            </a:r>
            <a:endParaRPr sz="3455">
              <a:solidFill>
                <a:srgbClr val="414141"/>
              </a:solidFill>
            </a:endParaRPr>
          </a:p>
          <a:p>
            <a:pPr lvl="2" marL="1353311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i="1" sz="3455">
                <a:solidFill>
                  <a:srgbClr val="414141"/>
                </a:solidFill>
              </a:rPr>
              <a:t>tupiro</a:t>
            </a:r>
            <a:r>
              <a:rPr sz="3455">
                <a:solidFill>
                  <a:srgbClr val="414141"/>
                </a:solidFill>
              </a:rPr>
              <a:t>, </a:t>
            </a:r>
            <a:r>
              <a:rPr i="1" sz="3455">
                <a:solidFill>
                  <a:srgbClr val="414141"/>
                </a:solidFill>
              </a:rPr>
              <a:t>golabu</a:t>
            </a:r>
            <a:r>
              <a:rPr sz="3455">
                <a:solidFill>
                  <a:srgbClr val="414141"/>
                </a:solidFill>
              </a:rPr>
              <a:t>, </a:t>
            </a:r>
            <a:r>
              <a:rPr i="1" sz="3455">
                <a:solidFill>
                  <a:srgbClr val="414141"/>
                </a:solidFill>
              </a:rPr>
              <a:t>bidaku</a:t>
            </a:r>
            <a:r>
              <a:rPr sz="3455">
                <a:solidFill>
                  <a:srgbClr val="414141"/>
                </a:solidFill>
              </a:rPr>
              <a:t>, </a:t>
            </a:r>
            <a:r>
              <a:rPr i="1" sz="3455">
                <a:solidFill>
                  <a:srgbClr val="414141"/>
                </a:solidFill>
              </a:rPr>
              <a:t>padoti</a:t>
            </a:r>
            <a:endParaRPr sz="3455">
              <a:solidFill>
                <a:srgbClr val="414141"/>
              </a:solidFill>
            </a:endParaRPr>
          </a:p>
          <a:p>
            <a:pPr lvl="0" marL="451104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In a sentence made from these words, the transitional probabilities within word syllables were 1 and between word syllables 0.33.</a:t>
            </a:r>
          </a:p>
        </p:txBody>
      </p:sp>
      <p:grpSp>
        <p:nvGrpSpPr>
          <p:cNvPr id="303" name="Group 303"/>
          <p:cNvGrpSpPr/>
          <p:nvPr/>
        </p:nvGrpSpPr>
        <p:grpSpPr>
          <a:xfrm>
            <a:off x="1163100" y="5553088"/>
            <a:ext cx="10021904" cy="3651436"/>
            <a:chOff x="0" y="0"/>
            <a:chExt cx="10021903" cy="3651435"/>
          </a:xfrm>
        </p:grpSpPr>
        <p:sp>
          <p:nvSpPr>
            <p:cNvPr id="273" name="Shape 273"/>
            <p:cNvSpPr/>
            <p:nvPr/>
          </p:nvSpPr>
          <p:spPr>
            <a:xfrm>
              <a:off x="-1" y="1476361"/>
              <a:ext cx="586335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tu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627303" y="1476361"/>
              <a:ext cx="567483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pi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3455888" y="1476361"/>
              <a:ext cx="583358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ro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9320228" y="75988"/>
              <a:ext cx="701676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bu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8010698" y="75988"/>
              <a:ext cx="516137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la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6543161" y="75988"/>
              <a:ext cx="674143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go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9305718" y="1476361"/>
              <a:ext cx="703164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ku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7915695" y="1476361"/>
              <a:ext cx="678608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da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6594879" y="1476361"/>
              <a:ext cx="543174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bi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9443384" y="2876735"/>
              <a:ext cx="427832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ti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7942137" y="2876735"/>
              <a:ext cx="701924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do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6529643" y="2876735"/>
              <a:ext cx="673647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pa</a:t>
              </a:r>
            </a:p>
          </p:txBody>
        </p:sp>
        <p:sp>
          <p:nvSpPr>
            <p:cNvPr id="285" name="Shape 285"/>
            <p:cNvSpPr/>
            <p:nvPr/>
          </p:nvSpPr>
          <p:spPr>
            <a:xfrm flipV="1">
              <a:off x="741899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86" name="Shape 286"/>
            <p:cNvSpPr/>
            <p:nvPr/>
          </p:nvSpPr>
          <p:spPr>
            <a:xfrm flipV="1">
              <a:off x="2460418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4328798" y="1973778"/>
              <a:ext cx="1976530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88" name="Shape 288"/>
            <p:cNvSpPr/>
            <p:nvPr/>
          </p:nvSpPr>
          <p:spPr>
            <a:xfrm flipV="1">
              <a:off x="4328798" y="663958"/>
              <a:ext cx="2027449" cy="1199754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4328798" y="2133875"/>
              <a:ext cx="1969864" cy="1213049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90" name="Shape 290"/>
            <p:cNvSpPr/>
            <p:nvPr/>
          </p:nvSpPr>
          <p:spPr>
            <a:xfrm flipV="1">
              <a:off x="7249083" y="593712"/>
              <a:ext cx="729837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91" name="Shape 291"/>
            <p:cNvSpPr/>
            <p:nvPr/>
          </p:nvSpPr>
          <p:spPr>
            <a:xfrm flipV="1">
              <a:off x="8558613" y="593712"/>
              <a:ext cx="729837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92" name="Shape 292"/>
            <p:cNvSpPr/>
            <p:nvPr/>
          </p:nvSpPr>
          <p:spPr>
            <a:xfrm flipV="1">
              <a:off x="7197215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93" name="Shape 293"/>
            <p:cNvSpPr/>
            <p:nvPr/>
          </p:nvSpPr>
          <p:spPr>
            <a:xfrm flipV="1">
              <a:off x="8557545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94" name="Shape 294"/>
            <p:cNvSpPr/>
            <p:nvPr/>
          </p:nvSpPr>
          <p:spPr>
            <a:xfrm flipV="1">
              <a:off x="7202053" y="3353845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95" name="Shape 295"/>
            <p:cNvSpPr/>
            <p:nvPr/>
          </p:nvSpPr>
          <p:spPr>
            <a:xfrm flipV="1">
              <a:off x="8663983" y="3353845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4829183" y="690033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0.33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4993212" y="1912818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0.33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4829183" y="2749523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0.33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963736" y="1457347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2691986" y="1457347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7480651" y="-1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8790181" y="-1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2"/>
      <p:bldP build="whole" bldLvl="1" animBg="1" rev="0" advAuto="0" spid="27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body" idx="1"/>
          </p:nvPr>
        </p:nvSpPr>
        <p:spPr>
          <a:xfrm>
            <a:off x="508000" y="389466"/>
            <a:ext cx="11988800" cy="8974667"/>
          </a:xfrm>
          <a:prstGeom prst="rect">
            <a:avLst/>
          </a:prstGeom>
        </p:spPr>
        <p:txBody>
          <a:bodyPr/>
          <a:lstStyle/>
          <a:p>
            <a:pPr lvl="0" marL="451104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They first let infants listen to a sequence of these words for two minutes.</a:t>
            </a:r>
            <a:endParaRPr sz="3455">
              <a:solidFill>
                <a:srgbClr val="414141"/>
              </a:solidFill>
            </a:endParaRPr>
          </a:p>
          <a:p>
            <a:pPr lvl="2" marL="1353311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i="1" sz="3455">
                <a:solidFill>
                  <a:srgbClr val="414141"/>
                </a:solidFill>
              </a:rPr>
              <a:t>padotigolabupadotibidakutupirotupirogolabu</a:t>
            </a:r>
            <a:r>
              <a:rPr sz="3455">
                <a:solidFill>
                  <a:srgbClr val="414141"/>
                </a:solidFill>
              </a:rPr>
              <a:t>…</a:t>
            </a:r>
            <a:endParaRPr sz="3455">
              <a:solidFill>
                <a:srgbClr val="414141"/>
              </a:solidFill>
            </a:endParaRPr>
          </a:p>
          <a:p>
            <a:pPr lvl="0" marL="451104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Then they tested the infants using HAS on</a:t>
            </a:r>
            <a:endParaRPr sz="3455">
              <a:solidFill>
                <a:srgbClr val="414141"/>
              </a:solidFill>
            </a:endParaRPr>
          </a:p>
          <a:p>
            <a:pPr lvl="2" marL="1353311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words: </a:t>
            </a:r>
            <a:r>
              <a:rPr i="1" sz="3455">
                <a:solidFill>
                  <a:srgbClr val="414141"/>
                </a:solidFill>
              </a:rPr>
              <a:t>padoti</a:t>
            </a:r>
            <a:endParaRPr sz="3455">
              <a:solidFill>
                <a:srgbClr val="414141"/>
              </a:solidFill>
            </a:endParaRPr>
          </a:p>
          <a:p>
            <a:pPr lvl="2" marL="1353311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non-words: </a:t>
            </a:r>
            <a:r>
              <a:rPr i="1" sz="3455">
                <a:solidFill>
                  <a:srgbClr val="414141"/>
                </a:solidFill>
              </a:rPr>
              <a:t>tidopa</a:t>
            </a:r>
            <a:endParaRPr sz="3455">
              <a:solidFill>
                <a:srgbClr val="414141"/>
              </a:solidFill>
            </a:endParaRPr>
          </a:p>
          <a:p>
            <a:pPr lvl="2" marL="1353311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part-words: </a:t>
            </a:r>
            <a:r>
              <a:rPr i="1" sz="3455">
                <a:solidFill>
                  <a:srgbClr val="414141"/>
                </a:solidFill>
              </a:rPr>
              <a:t>dotigo</a:t>
            </a:r>
            <a:endParaRPr sz="3455">
              <a:solidFill>
                <a:srgbClr val="414141"/>
              </a:solidFill>
            </a:endParaRPr>
          </a:p>
          <a:p>
            <a:pPr lvl="0" marL="451104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Infants listened more to non-words compared to words.</a:t>
            </a:r>
            <a:endParaRPr sz="3455">
              <a:solidFill>
                <a:srgbClr val="414141"/>
              </a:solidFill>
            </a:endParaRPr>
          </a:p>
          <a:p>
            <a:pPr lvl="0" marL="451104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They also listened more to part-words compared to words.</a:t>
            </a:r>
            <a:endParaRPr sz="3455">
              <a:solidFill>
                <a:srgbClr val="414141"/>
              </a:solidFill>
            </a:endParaRPr>
          </a:p>
          <a:p>
            <a:pPr lvl="0" marL="451104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What does this mean?</a:t>
            </a:r>
          </a:p>
        </p:txBody>
      </p:sp>
      <p:grpSp>
        <p:nvGrpSpPr>
          <p:cNvPr id="309" name="Group 309"/>
          <p:cNvGrpSpPr/>
          <p:nvPr/>
        </p:nvGrpSpPr>
        <p:grpSpPr>
          <a:xfrm>
            <a:off x="1871133" y="2260600"/>
            <a:ext cx="2310525" cy="668867"/>
            <a:chOff x="0" y="0"/>
            <a:chExt cx="2310523" cy="668866"/>
          </a:xfrm>
        </p:grpSpPr>
        <p:sp>
          <p:nvSpPr>
            <p:cNvPr id="306" name="Shape 306"/>
            <p:cNvSpPr/>
            <p:nvPr/>
          </p:nvSpPr>
          <p:spPr>
            <a:xfrm>
              <a:off x="588433" y="0"/>
              <a:ext cx="954270" cy="0"/>
            </a:xfrm>
            <a:prstGeom prst="line">
              <a:avLst/>
            </a:prstGeom>
            <a:noFill/>
            <a:ln w="25400" cap="flat">
              <a:solidFill>
                <a:srgbClr val="B0564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0" y="668866"/>
              <a:ext cx="1142124" cy="1"/>
            </a:xfrm>
            <a:prstGeom prst="line">
              <a:avLst/>
            </a:prstGeom>
            <a:noFill/>
            <a:ln w="25400" cap="flat">
              <a:solidFill>
                <a:srgbClr val="6C7C4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1168400" y="668866"/>
              <a:ext cx="1142124" cy="1"/>
            </a:xfrm>
            <a:prstGeom prst="line">
              <a:avLst/>
            </a:prstGeom>
            <a:noFill/>
            <a:ln w="25400" cap="flat">
              <a:solidFill>
                <a:srgbClr val="6C7C4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9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body" idx="1"/>
          </p:nvPr>
        </p:nvSpPr>
        <p:spPr>
          <a:xfrm>
            <a:off x="508000" y="389466"/>
            <a:ext cx="11988800" cy="897466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Infants in this experiment managed to extract chunks using transitional probabilities.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So perhaps infants can use the distributional properties of languages to extract words and even bigger chunks.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Now put on your skeptical hat! Do you see any problem with this account?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Hint: what were the transitional probabilities in the artificial language? How does that compare to natural languages?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314" name="Shape 314"/>
          <p:cNvSpPr/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315" name="tod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xfrm>
            <a:off x="508000" y="800100"/>
            <a:ext cx="6663863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birth of a word</a:t>
            </a:r>
          </a:p>
        </p:txBody>
      </p:sp>
      <p:sp>
        <p:nvSpPr>
          <p:cNvPr id="318" name="Shape 318"/>
          <p:cNvSpPr/>
          <p:nvPr/>
        </p:nvSpPr>
        <p:spPr>
          <a:xfrm>
            <a:off x="5328907" y="5436564"/>
            <a:ext cx="6910520" cy="369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Deb Roy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Media Arts and Sciences at MIT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language, games, social dynamics, cognitive psychology</a:t>
            </a:r>
          </a:p>
        </p:txBody>
      </p:sp>
      <p:pic>
        <p:nvPicPr>
          <p:cNvPr id="319" name="ro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373" y="5251425"/>
            <a:ext cx="4064001" cy="406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>
            <p:ph type="body" idx="4294967295"/>
          </p:nvPr>
        </p:nvSpPr>
        <p:spPr>
          <a:xfrm>
            <a:off x="508000" y="2628900"/>
            <a:ext cx="11988800" cy="184705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Production of “water” from “gaga” took half a year for Deb’s son. </a:t>
            </a:r>
          </a:p>
        </p:txBody>
      </p:sp>
      <p:pic>
        <p:nvPicPr>
          <p:cNvPr id="321" name="water.mp3"/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469033" y="4102100"/>
            <a:ext cx="1651001" cy="8382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Mapping Words to Meanings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xfrm>
            <a:off x="508000" y="800100"/>
            <a:ext cx="1005396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Mapping Words to Meanings</a:t>
            </a:r>
          </a:p>
        </p:txBody>
      </p:sp>
      <p:sp>
        <p:nvSpPr>
          <p:cNvPr id="326" name="Shape 326"/>
          <p:cNvSpPr/>
          <p:nvPr>
            <p:ph type="body" idx="1"/>
          </p:nvPr>
        </p:nvSpPr>
        <p:spPr>
          <a:xfrm>
            <a:off x="508000" y="2628900"/>
            <a:ext cx="11988800" cy="657913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learn the meaning of words as early as seven months old.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They produce their first recognizable words around their first birthday.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Production is slow and takes a lot of practice.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For example, half a year to go from gaga to water!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But how do they figure out what a word means?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What was happening there?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was comprehension?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was production?</a:t>
            </a: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508000" y="800100"/>
            <a:ext cx="7418057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Gavagai Problem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xfrm>
            <a:off x="507999" y="2324100"/>
            <a:ext cx="7418059" cy="159953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Philosopher W. V. Quine (1908-2000)</a:t>
            </a:r>
            <a:endParaRPr sz="30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 Word and Object (1960)</a:t>
            </a:r>
          </a:p>
        </p:txBody>
      </p:sp>
      <p:pic>
        <p:nvPicPr>
          <p:cNvPr id="330" name="quin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3968" y="2556459"/>
            <a:ext cx="4262616" cy="64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507999" y="3702050"/>
            <a:ext cx="7418059" cy="5655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393700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Indeterminacy of Translation:</a:t>
            </a:r>
            <a:endParaRPr sz="3000">
              <a:solidFill>
                <a:srgbClr val="414141"/>
              </a:solidFill>
            </a:endParaRPr>
          </a:p>
          <a:p>
            <a:pPr lvl="1" marL="787400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Suppose you are a field linguist and you discover a new language in a completely isolated tribe. </a:t>
            </a:r>
            <a:endParaRPr sz="3000">
              <a:solidFill>
                <a:srgbClr val="414141"/>
              </a:solidFill>
            </a:endParaRPr>
          </a:p>
          <a:p>
            <a:pPr lvl="1" marL="787400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You travel there to learn about the language. </a:t>
            </a:r>
            <a:endParaRPr sz="3000">
              <a:solidFill>
                <a:srgbClr val="414141"/>
              </a:solidFill>
            </a:endParaRPr>
          </a:p>
          <a:p>
            <a:pPr lvl="1" marL="787400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You are walking with a native speaker of the language in the forest when you see …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1" grpId="3"/>
      <p:bldP build="whole" bldLvl="1" animBg="1" rev="0" advAuto="0" spid="329" grpId="1"/>
      <p:bldP build="whole" bldLvl="1" animBg="1" rev="0" advAuto="0" spid="330" grpId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avagai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037" y="551682"/>
            <a:ext cx="7522712" cy="5642035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9143432" y="2421437"/>
            <a:ext cx="287549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14141"/>
                </a:solidFill>
              </a:rPr>
              <a:t>Gavagai!</a:t>
            </a:r>
          </a:p>
        </p:txBody>
      </p:sp>
      <p:sp>
        <p:nvSpPr>
          <p:cNvPr id="335" name="Shape 335"/>
          <p:cNvSpPr/>
          <p:nvPr/>
        </p:nvSpPr>
        <p:spPr>
          <a:xfrm>
            <a:off x="8773782" y="2374900"/>
            <a:ext cx="4402932" cy="199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734" y="0"/>
                </a:moveTo>
                <a:cubicBezTo>
                  <a:pt x="3911" y="0"/>
                  <a:pt x="0" y="2466"/>
                  <a:pt x="0" y="5510"/>
                </a:cubicBezTo>
                <a:cubicBezTo>
                  <a:pt x="0" y="8554"/>
                  <a:pt x="3911" y="11025"/>
                  <a:pt x="8734" y="11025"/>
                </a:cubicBezTo>
                <a:cubicBezTo>
                  <a:pt x="11477" y="11025"/>
                  <a:pt x="13920" y="10223"/>
                  <a:pt x="15521" y="8975"/>
                </a:cubicBezTo>
                <a:lnTo>
                  <a:pt x="21600" y="21600"/>
                </a:lnTo>
                <a:lnTo>
                  <a:pt x="16709" y="7753"/>
                </a:lnTo>
                <a:cubicBezTo>
                  <a:pt x="17193" y="7068"/>
                  <a:pt x="17467" y="6309"/>
                  <a:pt x="17467" y="5510"/>
                </a:cubicBezTo>
                <a:cubicBezTo>
                  <a:pt x="17467" y="2466"/>
                  <a:pt x="13558" y="0"/>
                  <a:pt x="8734" y="0"/>
                </a:cubicBezTo>
                <a:close/>
              </a:path>
            </a:pathLst>
          </a:cu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336" name="Shape 336"/>
          <p:cNvSpPr/>
          <p:nvPr/>
        </p:nvSpPr>
        <p:spPr>
          <a:xfrm>
            <a:off x="10888133" y="3413178"/>
            <a:ext cx="1204733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Tiger!</a:t>
            </a:r>
          </a:p>
        </p:txBody>
      </p:sp>
      <p:sp>
        <p:nvSpPr>
          <p:cNvPr id="337" name="Shape 337"/>
          <p:cNvSpPr/>
          <p:nvPr/>
        </p:nvSpPr>
        <p:spPr>
          <a:xfrm>
            <a:off x="11023600" y="6705541"/>
            <a:ext cx="151998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Rabbit!</a:t>
            </a:r>
          </a:p>
        </p:txBody>
      </p:sp>
      <p:sp>
        <p:nvSpPr>
          <p:cNvPr id="338" name="Shape 338"/>
          <p:cNvSpPr/>
          <p:nvPr/>
        </p:nvSpPr>
        <p:spPr>
          <a:xfrm>
            <a:off x="8467511" y="4300664"/>
            <a:ext cx="422733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Herbivore!</a:t>
            </a:r>
          </a:p>
        </p:txBody>
      </p:sp>
      <p:sp>
        <p:nvSpPr>
          <p:cNvPr id="339" name="Shape 339"/>
          <p:cNvSpPr/>
          <p:nvPr/>
        </p:nvSpPr>
        <p:spPr>
          <a:xfrm>
            <a:off x="10312400" y="5052424"/>
            <a:ext cx="42273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White-rabbit!</a:t>
            </a:r>
          </a:p>
        </p:txBody>
      </p:sp>
      <p:sp>
        <p:nvSpPr>
          <p:cNvPr id="340" name="Shape 340"/>
          <p:cNvSpPr/>
          <p:nvPr/>
        </p:nvSpPr>
        <p:spPr>
          <a:xfrm>
            <a:off x="8446954" y="5918108"/>
            <a:ext cx="332583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Rabbit-tiger-mud</a:t>
            </a:r>
          </a:p>
        </p:txBody>
      </p:sp>
      <p:sp>
        <p:nvSpPr>
          <p:cNvPr id="341" name="Shape 341"/>
          <p:cNvSpPr/>
          <p:nvPr/>
        </p:nvSpPr>
        <p:spPr>
          <a:xfrm>
            <a:off x="9109068" y="6909848"/>
            <a:ext cx="9492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Tail!</a:t>
            </a:r>
          </a:p>
        </p:txBody>
      </p:sp>
      <p:sp>
        <p:nvSpPr>
          <p:cNvPr id="342" name="Shape 342"/>
          <p:cNvSpPr/>
          <p:nvPr/>
        </p:nvSpPr>
        <p:spPr>
          <a:xfrm>
            <a:off x="9756477" y="7901458"/>
            <a:ext cx="223654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Dangerous!</a:t>
            </a:r>
          </a:p>
        </p:txBody>
      </p:sp>
      <p:sp>
        <p:nvSpPr>
          <p:cNvPr id="343" name="Shape 343"/>
          <p:cNvSpPr/>
          <p:nvPr>
            <p:ph type="body" idx="4294967295"/>
          </p:nvPr>
        </p:nvSpPr>
        <p:spPr>
          <a:xfrm>
            <a:off x="621037" y="6554248"/>
            <a:ext cx="7522712" cy="238688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What is the meaning of Gavagai?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0" grpId="6"/>
      <p:bldP build="whole" bldLvl="1" animBg="1" rev="0" advAuto="0" spid="334" grpId="2"/>
      <p:bldP build="whole" bldLvl="1" animBg="1" rev="0" advAuto="0" spid="341" grpId="4"/>
      <p:bldP build="whole" bldLvl="1" animBg="1" rev="0" advAuto="0" spid="336" grpId="3"/>
      <p:bldP build="whole" bldLvl="1" animBg="1" rev="0" advAuto="0" spid="335" grpId="1"/>
      <p:bldP build="whole" bldLvl="1" animBg="1" rev="0" advAuto="0" spid="342" grpId="7"/>
      <p:bldP build="whole" bldLvl="1" animBg="1" rev="0" advAuto="0" spid="337" grpId="8"/>
      <p:bldP build="whole" bldLvl="1" animBg="1" rev="0" advAuto="0" spid="339" grpId="9"/>
      <p:bldP build="whole" bldLvl="1" animBg="1" rev="0" advAuto="0" spid="343" grpId="10"/>
      <p:bldP build="whole" bldLvl="1" animBg="1" rev="0" advAuto="0" spid="338" grpId="5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xfrm>
            <a:off x="508000" y="800100"/>
            <a:ext cx="668304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Possible Solutions</a:t>
            </a:r>
          </a:p>
        </p:txBody>
      </p:sp>
      <p:sp>
        <p:nvSpPr>
          <p:cNvPr id="346" name="Shape 346"/>
          <p:cNvSpPr/>
          <p:nvPr/>
        </p:nvSpPr>
        <p:spPr>
          <a:xfrm>
            <a:off x="9143432" y="2421437"/>
            <a:ext cx="287549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14141"/>
                </a:solidFill>
              </a:rPr>
              <a:t>Gavagai!</a:t>
            </a:r>
          </a:p>
        </p:txBody>
      </p:sp>
      <p:sp>
        <p:nvSpPr>
          <p:cNvPr id="347" name="Shape 347"/>
          <p:cNvSpPr/>
          <p:nvPr/>
        </p:nvSpPr>
        <p:spPr>
          <a:xfrm>
            <a:off x="8773782" y="2374900"/>
            <a:ext cx="4402932" cy="199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734" y="0"/>
                </a:moveTo>
                <a:cubicBezTo>
                  <a:pt x="3911" y="0"/>
                  <a:pt x="0" y="2466"/>
                  <a:pt x="0" y="5510"/>
                </a:cubicBezTo>
                <a:cubicBezTo>
                  <a:pt x="0" y="8554"/>
                  <a:pt x="3911" y="11025"/>
                  <a:pt x="8734" y="11025"/>
                </a:cubicBezTo>
                <a:cubicBezTo>
                  <a:pt x="11477" y="11025"/>
                  <a:pt x="13920" y="10223"/>
                  <a:pt x="15521" y="8975"/>
                </a:cubicBezTo>
                <a:lnTo>
                  <a:pt x="21600" y="21600"/>
                </a:lnTo>
                <a:lnTo>
                  <a:pt x="16709" y="7753"/>
                </a:lnTo>
                <a:cubicBezTo>
                  <a:pt x="17193" y="7068"/>
                  <a:pt x="17467" y="6309"/>
                  <a:pt x="17467" y="5510"/>
                </a:cubicBezTo>
                <a:cubicBezTo>
                  <a:pt x="17467" y="2466"/>
                  <a:pt x="13558" y="0"/>
                  <a:pt x="8734" y="0"/>
                </a:cubicBezTo>
                <a:close/>
              </a:path>
            </a:pathLst>
          </a:cu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348" name="Shape 348"/>
          <p:cNvSpPr/>
          <p:nvPr/>
        </p:nvSpPr>
        <p:spPr>
          <a:xfrm>
            <a:off x="10888133" y="3413178"/>
            <a:ext cx="1204733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Tiger!</a:t>
            </a:r>
          </a:p>
        </p:txBody>
      </p:sp>
      <p:sp>
        <p:nvSpPr>
          <p:cNvPr id="349" name="Shape 349"/>
          <p:cNvSpPr/>
          <p:nvPr/>
        </p:nvSpPr>
        <p:spPr>
          <a:xfrm>
            <a:off x="11023600" y="6705541"/>
            <a:ext cx="151998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Rabbit!</a:t>
            </a:r>
          </a:p>
        </p:txBody>
      </p:sp>
      <p:sp>
        <p:nvSpPr>
          <p:cNvPr id="350" name="Shape 350"/>
          <p:cNvSpPr/>
          <p:nvPr/>
        </p:nvSpPr>
        <p:spPr>
          <a:xfrm>
            <a:off x="8467511" y="4300664"/>
            <a:ext cx="422733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Herbivore!</a:t>
            </a:r>
          </a:p>
        </p:txBody>
      </p:sp>
      <p:sp>
        <p:nvSpPr>
          <p:cNvPr id="351" name="Shape 351"/>
          <p:cNvSpPr/>
          <p:nvPr/>
        </p:nvSpPr>
        <p:spPr>
          <a:xfrm>
            <a:off x="10312400" y="5052424"/>
            <a:ext cx="42273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White-rabbit!</a:t>
            </a:r>
          </a:p>
        </p:txBody>
      </p:sp>
      <p:sp>
        <p:nvSpPr>
          <p:cNvPr id="352" name="Shape 352"/>
          <p:cNvSpPr/>
          <p:nvPr/>
        </p:nvSpPr>
        <p:spPr>
          <a:xfrm>
            <a:off x="8446954" y="5918108"/>
            <a:ext cx="332583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Rabbit-tiger-mud</a:t>
            </a:r>
          </a:p>
        </p:txBody>
      </p:sp>
      <p:sp>
        <p:nvSpPr>
          <p:cNvPr id="353" name="Shape 353"/>
          <p:cNvSpPr/>
          <p:nvPr/>
        </p:nvSpPr>
        <p:spPr>
          <a:xfrm>
            <a:off x="9109068" y="6909848"/>
            <a:ext cx="9492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Tail!</a:t>
            </a:r>
          </a:p>
        </p:txBody>
      </p:sp>
      <p:sp>
        <p:nvSpPr>
          <p:cNvPr id="354" name="Shape 354"/>
          <p:cNvSpPr/>
          <p:nvPr/>
        </p:nvSpPr>
        <p:spPr>
          <a:xfrm>
            <a:off x="9756477" y="7901458"/>
            <a:ext cx="223654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Dangerous!</a:t>
            </a:r>
          </a:p>
        </p:txBody>
      </p:sp>
      <p:sp>
        <p:nvSpPr>
          <p:cNvPr id="355" name="Shape 355"/>
          <p:cNvSpPr/>
          <p:nvPr/>
        </p:nvSpPr>
        <p:spPr>
          <a:xfrm>
            <a:off x="791483" y="4062726"/>
            <a:ext cx="4038932" cy="875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Whole Object</a:t>
            </a:r>
          </a:p>
        </p:txBody>
      </p:sp>
      <p:sp>
        <p:nvSpPr>
          <p:cNvPr id="356" name="Shape 356"/>
          <p:cNvSpPr/>
          <p:nvPr/>
        </p:nvSpPr>
        <p:spPr>
          <a:xfrm>
            <a:off x="772637" y="7472798"/>
            <a:ext cx="7635750" cy="165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Joint Attention </a:t>
            </a:r>
            <a:r>
              <a:rPr sz="2000">
                <a:solidFill>
                  <a:srgbClr val="414141"/>
                </a:solidFill>
              </a:rPr>
              <a:t>(Gaze Direction)</a:t>
            </a:r>
            <a:endParaRPr sz="3200">
              <a:solidFill>
                <a:srgbClr val="414141"/>
              </a:solidFill>
            </a:endParaRPr>
          </a:p>
          <a:p>
            <a:pPr lvl="0"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Physical &amp; Conversational Co-presence</a:t>
            </a:r>
          </a:p>
        </p:txBody>
      </p:sp>
      <p:sp>
        <p:nvSpPr>
          <p:cNvPr id="357" name="Shape 357"/>
          <p:cNvSpPr/>
          <p:nvPr/>
        </p:nvSpPr>
        <p:spPr>
          <a:xfrm>
            <a:off x="697282" y="3179315"/>
            <a:ext cx="422733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b="1" sz="3200" u="sng"/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3200" u="sng">
                <a:solidFill>
                  <a:srgbClr val="414141"/>
                </a:solidFill>
              </a:rPr>
              <a:t>Default Assumptions:</a:t>
            </a:r>
          </a:p>
        </p:txBody>
      </p:sp>
      <p:sp>
        <p:nvSpPr>
          <p:cNvPr id="358" name="Shape 358"/>
          <p:cNvSpPr/>
          <p:nvPr/>
        </p:nvSpPr>
        <p:spPr>
          <a:xfrm>
            <a:off x="791483" y="4794856"/>
            <a:ext cx="2616731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Taxonomic</a:t>
            </a:r>
          </a:p>
        </p:txBody>
      </p:sp>
      <p:sp>
        <p:nvSpPr>
          <p:cNvPr id="359" name="Shape 359"/>
          <p:cNvSpPr/>
          <p:nvPr/>
        </p:nvSpPr>
        <p:spPr>
          <a:xfrm>
            <a:off x="791483" y="5585833"/>
            <a:ext cx="4038932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Basic Level</a:t>
            </a:r>
          </a:p>
        </p:txBody>
      </p:sp>
      <p:sp>
        <p:nvSpPr>
          <p:cNvPr id="360" name="Shape 360"/>
          <p:cNvSpPr/>
          <p:nvPr/>
        </p:nvSpPr>
        <p:spPr>
          <a:xfrm>
            <a:off x="680349" y="6589388"/>
            <a:ext cx="42273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b="1" sz="3200" u="sng"/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3200" u="sng">
                <a:solidFill>
                  <a:srgbClr val="414141"/>
                </a:solidFill>
              </a:rPr>
              <a:t>Pragmatic Factors:</a:t>
            </a:r>
          </a:p>
        </p:txBody>
      </p:sp>
      <p:sp>
        <p:nvSpPr>
          <p:cNvPr id="361" name="Shape 361"/>
          <p:cNvSpPr/>
          <p:nvPr/>
        </p:nvSpPr>
        <p:spPr>
          <a:xfrm>
            <a:off x="8966198" y="7347932"/>
            <a:ext cx="1184153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362" name="Shape 362"/>
          <p:cNvSpPr/>
          <p:nvPr/>
        </p:nvSpPr>
        <p:spPr>
          <a:xfrm>
            <a:off x="8246531" y="6390035"/>
            <a:ext cx="3726678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363" name="Shape 363"/>
          <p:cNvSpPr/>
          <p:nvPr/>
        </p:nvSpPr>
        <p:spPr>
          <a:xfrm>
            <a:off x="8310031" y="4778726"/>
            <a:ext cx="2357781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364" name="Shape 364"/>
          <p:cNvSpPr/>
          <p:nvPr/>
        </p:nvSpPr>
        <p:spPr>
          <a:xfrm>
            <a:off x="10248776" y="5517882"/>
            <a:ext cx="2610446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365" name="Shape 365"/>
          <p:cNvSpPr/>
          <p:nvPr/>
        </p:nvSpPr>
        <p:spPr>
          <a:xfrm>
            <a:off x="9695858" y="8390407"/>
            <a:ext cx="2357781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366" name="Shape 366"/>
          <p:cNvSpPr/>
          <p:nvPr/>
        </p:nvSpPr>
        <p:spPr>
          <a:xfrm>
            <a:off x="10723031" y="3897101"/>
            <a:ext cx="1534937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367" name="Shape 367"/>
          <p:cNvSpPr/>
          <p:nvPr/>
        </p:nvSpPr>
        <p:spPr>
          <a:xfrm>
            <a:off x="10771661" y="6692841"/>
            <a:ext cx="1896860" cy="968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368" name="Shape 368"/>
          <p:cNvSpPr/>
          <p:nvPr/>
        </p:nvSpPr>
        <p:spPr>
          <a:xfrm>
            <a:off x="737445" y="2421437"/>
            <a:ext cx="535771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1800"/>
              </a:spcBef>
              <a:defRPr b="1" sz="3200" u="sng"/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3200" u="sng">
                <a:solidFill>
                  <a:srgbClr val="414141"/>
                </a:solidFill>
              </a:rPr>
              <a:t>Cross-situational Learning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presetClass="entr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14"/>
      <p:bldP build="whole" bldLvl="1" animBg="1" rev="0" advAuto="0" spid="358" grpId="5"/>
      <p:bldP build="whole" bldLvl="1" animBg="1" rev="0" advAuto="0" spid="360" grpId="10"/>
      <p:bldP build="whole" bldLvl="1" animBg="1" rev="0" advAuto="0" spid="356" grpId="11"/>
      <p:bldP build="whole" bldLvl="1" animBg="1" rev="0" advAuto="0" spid="368" grpId="1"/>
      <p:bldP build="whole" bldLvl="1" animBg="1" rev="0" advAuto="0" spid="361" grpId="4"/>
      <p:bldP build="whole" bldLvl="1" animBg="1" rev="0" advAuto="0" spid="363" grpId="8"/>
      <p:bldP build="whole" bldLvl="1" animBg="1" rev="0" advAuto="0" spid="364" grpId="9"/>
      <p:bldP build="whole" bldLvl="1" animBg="1" rev="0" advAuto="0" spid="357" grpId="2"/>
      <p:bldP build="whole" bldLvl="1" animBg="1" rev="0" advAuto="0" spid="365" grpId="12"/>
      <p:bldP build="whole" bldLvl="1" animBg="1" rev="0" advAuto="0" spid="355" grpId="3"/>
      <p:bldP build="whole" bldLvl="1" animBg="1" rev="0" advAuto="0" spid="366" grpId="13"/>
      <p:bldP build="whole" bldLvl="1" animBg="1" rev="0" advAuto="0" spid="359" grpId="7"/>
      <p:bldP build="whole" bldLvl="1" animBg="1" rev="0" advAuto="0" spid="362" grpId="6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mutual_ex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0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Chas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19200"/>
            <a:ext cx="13004801" cy="73152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aze_direction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3004801" cy="975360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377" name="Shape 377"/>
          <p:cNvSpPr/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378" name="tod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7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From Words to Sentences</a:t>
            </a:r>
          </a:p>
        </p:txBody>
      </p:sp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xfrm>
            <a:off x="508000" y="800100"/>
            <a:ext cx="1098199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Language as a productive system</a:t>
            </a:r>
          </a:p>
        </p:txBody>
      </p:sp>
      <p:sp>
        <p:nvSpPr>
          <p:cNvPr id="383" name="Shape 383"/>
          <p:cNvSpPr/>
          <p:nvPr>
            <p:ph type="body" idx="1"/>
          </p:nvPr>
        </p:nvSpPr>
        <p:spPr>
          <a:xfrm>
            <a:off x="508000" y="2628900"/>
            <a:ext cx="11988800" cy="381516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can memorize “words” and their meanings and keep them in their mental “lexicon”.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But they cannot simply memorize the sentences of a language.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(why?)</a:t>
            </a:r>
          </a:p>
        </p:txBody>
      </p:sp>
      <p:sp>
        <p:nvSpPr>
          <p:cNvPr id="384" name="Shape 384"/>
          <p:cNvSpPr/>
          <p:nvPr/>
        </p:nvSpPr>
        <p:spPr>
          <a:xfrm>
            <a:off x="503753" y="6673122"/>
            <a:ext cx="1199729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can comprehend and produce novel sentences we have never heard before. </a:t>
            </a:r>
            <a:endParaRPr sz="3600">
              <a:solidFill>
                <a:srgbClr val="414141"/>
              </a:solidFill>
            </a:endParaRPr>
          </a:p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“Language makes infinite use of finite means.”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4" grpId="2"/>
      <p:bldP build="p" bldLvl="5" animBg="1" rev="0" advAuto="0" spid="38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title"/>
          </p:nvPr>
        </p:nvSpPr>
        <p:spPr>
          <a:xfrm>
            <a:off x="508000" y="800100"/>
            <a:ext cx="574608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Nature Side</a:t>
            </a:r>
          </a:p>
        </p:txBody>
      </p:sp>
      <p:pic>
        <p:nvPicPr>
          <p:cNvPr id="387" name="pink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312" y="3575001"/>
            <a:ext cx="3628293" cy="484298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4312212" y="4149631"/>
            <a:ext cx="8152276" cy="369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Steven Pinker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Department of Psychology at Harvard</a:t>
            </a:r>
            <a:endParaRPr sz="3000">
              <a:solidFill>
                <a:srgbClr val="414141"/>
              </a:solidFill>
            </a:endParaRP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language acquisition, language and cognition, nativist theories of acquisition, syntactic acquisition, semantic bootstrapping, etc.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Big Picture</a:t>
            </a:r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tevepink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  <p:sp>
        <p:nvSpPr>
          <p:cNvPr id="391" name="Shape 391"/>
          <p:cNvSpPr/>
          <p:nvPr/>
        </p:nvSpPr>
        <p:spPr>
          <a:xfrm>
            <a:off x="8199272" y="8940799"/>
            <a:ext cx="459879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Video by The Floating University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0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body" idx="1"/>
          </p:nvPr>
        </p:nvSpPr>
        <p:spPr>
          <a:xfrm>
            <a:off x="508000" y="846501"/>
            <a:ext cx="11988800" cy="80605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have a productive knowledge of language.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They make novel forms out of known ones.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12-18 months: the one word stage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Gesture + Word: </a:t>
            </a:r>
            <a:r>
              <a:rPr i="1" sz="3600">
                <a:solidFill>
                  <a:srgbClr val="414141"/>
                </a:solidFill>
              </a:rPr>
              <a:t>Ball</a:t>
            </a:r>
            <a:r>
              <a:rPr sz="3600">
                <a:solidFill>
                  <a:srgbClr val="414141"/>
                </a:solidFill>
              </a:rPr>
              <a:t> + reaching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~ 18 months: two-word stage.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e.g. </a:t>
            </a:r>
            <a:r>
              <a:rPr i="1" sz="3600">
                <a:solidFill>
                  <a:srgbClr val="414141"/>
                </a:solidFill>
              </a:rPr>
              <a:t>Finger stuck</a:t>
            </a:r>
            <a:r>
              <a:rPr sz="3600">
                <a:solidFill>
                  <a:srgbClr val="414141"/>
                </a:solidFill>
              </a:rPr>
              <a:t>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~ 24 months: multiword utterances and overgeneralization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e.g. </a:t>
            </a:r>
            <a:r>
              <a:rPr i="1" sz="3600">
                <a:solidFill>
                  <a:srgbClr val="414141"/>
                </a:solidFill>
              </a:rPr>
              <a:t>He sticked it.</a:t>
            </a:r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xfrm>
            <a:off x="508000" y="800100"/>
            <a:ext cx="77767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Acquisition of Syntax</a:t>
            </a:r>
          </a:p>
        </p:txBody>
      </p:sp>
      <p:sp>
        <p:nvSpPr>
          <p:cNvPr id="396" name="Shape 396"/>
          <p:cNvSpPr/>
          <p:nvPr>
            <p:ph type="body" idx="1"/>
          </p:nvPr>
        </p:nvSpPr>
        <p:spPr>
          <a:xfrm>
            <a:off x="508000" y="2544233"/>
            <a:ext cx="11988800" cy="1219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do we know the sentences of our language?</a:t>
            </a:r>
          </a:p>
        </p:txBody>
      </p:sp>
      <p:sp>
        <p:nvSpPr>
          <p:cNvPr id="397" name="Shape 397"/>
          <p:cNvSpPr/>
          <p:nvPr/>
        </p:nvSpPr>
        <p:spPr>
          <a:xfrm>
            <a:off x="508000" y="3431116"/>
            <a:ext cx="11988800" cy="4948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don’t! We know the rules that generate the sentences of our language.</a:t>
            </a:r>
            <a:endParaRPr sz="3600">
              <a:solidFill>
                <a:srgbClr val="414141"/>
              </a:solidFill>
            </a:endParaRPr>
          </a:p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test the novel sentences we hear against these rules.</a:t>
            </a:r>
            <a:endParaRPr sz="3600">
              <a:solidFill>
                <a:srgbClr val="414141"/>
              </a:solidFill>
            </a:endParaRPr>
          </a:p>
          <a:p>
            <a:pPr lvl="1" marL="9398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they follow the rules, they are grammatical</a:t>
            </a:r>
            <a:endParaRPr sz="3600">
              <a:solidFill>
                <a:srgbClr val="414141"/>
              </a:solidFill>
            </a:endParaRPr>
          </a:p>
          <a:p>
            <a:pPr lvl="1" marL="9398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not they are ungrammatical.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7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xfrm>
            <a:off x="508000" y="800100"/>
            <a:ext cx="77767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Acquisition of Syntax</a:t>
            </a:r>
          </a:p>
        </p:txBody>
      </p:sp>
      <p:sp>
        <p:nvSpPr>
          <p:cNvPr id="400" name="Shape 400"/>
          <p:cNvSpPr/>
          <p:nvPr>
            <p:ph type="body" idx="1"/>
          </p:nvPr>
        </p:nvSpPr>
        <p:spPr>
          <a:xfrm>
            <a:off x="508000" y="2324100"/>
            <a:ext cx="11988800" cy="401088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OK! But how do we know the syntactic rules of our language?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No child hears grammar rules! They only hear sentences.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do children come to know these rules?</a:t>
            </a:r>
          </a:p>
        </p:txBody>
      </p:sp>
      <p:sp>
        <p:nvSpPr>
          <p:cNvPr id="401" name="Shape 401"/>
          <p:cNvSpPr/>
          <p:nvPr/>
        </p:nvSpPr>
        <p:spPr>
          <a:xfrm>
            <a:off x="508000" y="6188934"/>
            <a:ext cx="11988800" cy="28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Two answers:</a:t>
            </a:r>
            <a:endParaRPr sz="3600">
              <a:solidFill>
                <a:srgbClr val="414141"/>
              </a:solidFill>
            </a:endParaRPr>
          </a:p>
          <a:p>
            <a:pPr lvl="1" marL="9398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Universal Grammar</a:t>
            </a:r>
            <a:endParaRPr sz="3600">
              <a:solidFill>
                <a:srgbClr val="414141"/>
              </a:solidFill>
            </a:endParaRPr>
          </a:p>
          <a:p>
            <a:pPr lvl="1" marL="9398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Domain General Learning/Reasoning Mechanisms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title"/>
          </p:nvPr>
        </p:nvSpPr>
        <p:spPr>
          <a:xfrm>
            <a:off x="508000" y="800100"/>
            <a:ext cx="699531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Universal Grammar</a:t>
            </a: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xfrm>
            <a:off x="508000" y="2324100"/>
            <a:ext cx="11988800" cy="4010885"/>
          </a:xfrm>
          <a:prstGeom prst="rect">
            <a:avLst/>
          </a:prstGeom>
        </p:spPr>
        <p:txBody>
          <a:bodyPr/>
          <a:lstStyle/>
          <a:p>
            <a:pPr lvl="0" marL="465201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Our innate language specific knowledge. Possible candidates:</a:t>
            </a:r>
            <a:endParaRPr sz="3564">
              <a:solidFill>
                <a:srgbClr val="414141"/>
              </a:solidFill>
            </a:endParaRPr>
          </a:p>
          <a:p>
            <a:pPr lvl="1" marL="930402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Phrase Structure Dependence</a:t>
            </a:r>
            <a:endParaRPr sz="3564">
              <a:solidFill>
                <a:srgbClr val="414141"/>
              </a:solidFill>
            </a:endParaRPr>
          </a:p>
          <a:p>
            <a:pPr lvl="1" marL="930402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Syntactic categories: e.g. N, V, ADJ</a:t>
            </a:r>
            <a:endParaRPr sz="3564">
              <a:solidFill>
                <a:srgbClr val="414141"/>
              </a:solidFill>
            </a:endParaRPr>
          </a:p>
          <a:p>
            <a:pPr lvl="1" marL="930402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Head-Direction: Final/Initial</a:t>
            </a:r>
          </a:p>
        </p:txBody>
      </p:sp>
      <p:sp>
        <p:nvSpPr>
          <p:cNvPr id="405" name="Shape 405"/>
          <p:cNvSpPr/>
          <p:nvPr/>
        </p:nvSpPr>
        <p:spPr>
          <a:xfrm>
            <a:off x="508000" y="6188934"/>
            <a:ext cx="11988800" cy="28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Poverty of the Stimulus: the linguistic data available to the child is not rich enough to allow the learning of the highly abstract grammatical rules.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5" grpId="2"/>
      <p:bldP build="whole" bldLvl="1" animBg="1" rev="0" advAuto="0" spid="404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xfrm>
            <a:off x="508000" y="800100"/>
            <a:ext cx="8203143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Structure Dependence</a:t>
            </a:r>
          </a:p>
        </p:txBody>
      </p:sp>
      <p:sp>
        <p:nvSpPr>
          <p:cNvPr id="408" name="Shape 408"/>
          <p:cNvSpPr/>
          <p:nvPr>
            <p:ph type="body" idx="4294967295"/>
          </p:nvPr>
        </p:nvSpPr>
        <p:spPr>
          <a:xfrm>
            <a:off x="508000" y="2590800"/>
            <a:ext cx="11988800" cy="26733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Input to the child: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S: </a:t>
            </a:r>
            <a:r>
              <a:rPr i="1" sz="3600">
                <a:solidFill>
                  <a:srgbClr val="414141"/>
                </a:solidFill>
              </a:rPr>
              <a:t>The boy is crazy!</a:t>
            </a:r>
            <a:endParaRPr i="1"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Q: </a:t>
            </a:r>
            <a:r>
              <a:rPr i="1" sz="3600">
                <a:solidFill>
                  <a:srgbClr val="414141"/>
                </a:solidFill>
              </a:rPr>
              <a:t>Is the boy crazy?</a:t>
            </a:r>
          </a:p>
        </p:txBody>
      </p:sp>
      <p:grpSp>
        <p:nvGrpSpPr>
          <p:cNvPr id="411" name="Group 411"/>
          <p:cNvGrpSpPr/>
          <p:nvPr/>
        </p:nvGrpSpPr>
        <p:grpSpPr>
          <a:xfrm>
            <a:off x="524933" y="2973916"/>
            <a:ext cx="11962078" cy="5595211"/>
            <a:chOff x="0" y="0"/>
            <a:chExt cx="11962076" cy="5595210"/>
          </a:xfrm>
        </p:grpSpPr>
        <p:pic>
          <p:nvPicPr>
            <p:cNvPr id="409" name="baby_thinking.jpeg"/>
            <p:cNvPicPr/>
            <p:nvPr/>
          </p:nvPicPr>
          <p:blipFill>
            <a:blip r:embed="rId2">
              <a:extLst/>
            </a:blip>
            <a:srcRect l="0" t="1216" r="35767" b="1216"/>
            <a:stretch>
              <a:fillRect/>
            </a:stretch>
          </p:blipFill>
          <p:spPr>
            <a:xfrm>
              <a:off x="8032419" y="0"/>
              <a:ext cx="3929658" cy="444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Shape 410"/>
            <p:cNvSpPr/>
            <p:nvPr/>
          </p:nvSpPr>
          <p:spPr>
            <a:xfrm>
              <a:off x="0" y="2436283"/>
              <a:ext cx="7824590" cy="31589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0" marL="469900" indent="-469900" algn="l">
                <a:spcBef>
                  <a:spcPts val="24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Two Hypotheses:</a:t>
              </a:r>
              <a:endParaRPr sz="3600">
                <a:solidFill>
                  <a:srgbClr val="414141"/>
                </a:solidFill>
              </a:endParaRPr>
            </a:p>
            <a:p>
              <a:pPr lvl="1" marL="939800" indent="-469900" algn="l">
                <a:spcBef>
                  <a:spcPts val="24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Move the first Aux (order)</a:t>
              </a:r>
              <a:endParaRPr sz="3600">
                <a:solidFill>
                  <a:srgbClr val="414141"/>
                </a:solidFill>
              </a:endParaRPr>
            </a:p>
            <a:p>
              <a:pPr lvl="1" marL="939800" indent="-469900" algn="l">
                <a:spcBef>
                  <a:spcPts val="24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Move the main Aux (structure)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xfrm>
            <a:off x="508000" y="800100"/>
            <a:ext cx="8203143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Structure Dependence</a:t>
            </a:r>
          </a:p>
        </p:txBody>
      </p:sp>
      <p:sp>
        <p:nvSpPr>
          <p:cNvPr id="414" name="Shape 414"/>
          <p:cNvSpPr/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S: </a:t>
            </a:r>
            <a:r>
              <a:rPr i="1" sz="3600">
                <a:solidFill>
                  <a:srgbClr val="414141"/>
                </a:solidFill>
              </a:rPr>
              <a:t>The boy who is running is crazy!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Q-Order: *</a:t>
            </a:r>
            <a:r>
              <a:rPr i="1" sz="3600">
                <a:solidFill>
                  <a:srgbClr val="414141"/>
                </a:solidFill>
              </a:rPr>
              <a:t>Is the boy who _ running is crazy?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Q-Structure: </a:t>
            </a:r>
            <a:r>
              <a:rPr i="1" sz="3600">
                <a:solidFill>
                  <a:srgbClr val="414141"/>
                </a:solidFill>
              </a:rPr>
              <a:t>Is the boy who is running _ crazy?</a:t>
            </a:r>
            <a:endParaRPr i="1"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children ever hypothesize an order rule, they should make systematic errors like the one above.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make such errors very very rarely.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Nativist: Children already know they should look at the structure.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4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title"/>
          </p:nvPr>
        </p:nvSpPr>
        <p:spPr>
          <a:xfrm>
            <a:off x="508000" y="800100"/>
            <a:ext cx="9017001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Usage-Based Account</a:t>
            </a:r>
          </a:p>
        </p:txBody>
      </p:sp>
      <p:sp>
        <p:nvSpPr>
          <p:cNvPr id="417" name="Shape 417"/>
          <p:cNvSpPr/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lvl="0" marL="441705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The structure of a sentence corresponds to the type of information it carries.</a:t>
            </a:r>
            <a:endParaRPr sz="3384">
              <a:solidFill>
                <a:srgbClr val="414141"/>
              </a:solidFill>
            </a:endParaRPr>
          </a:p>
          <a:p>
            <a:pPr lvl="1" marL="883411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New information is carried by the main clause.</a:t>
            </a:r>
            <a:endParaRPr sz="3384">
              <a:solidFill>
                <a:srgbClr val="414141"/>
              </a:solidFill>
            </a:endParaRPr>
          </a:p>
          <a:p>
            <a:pPr lvl="1" marL="883411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Peripheral information is carried by the relative clause. </a:t>
            </a:r>
            <a:endParaRPr sz="3384">
              <a:solidFill>
                <a:srgbClr val="414141"/>
              </a:solidFill>
            </a:endParaRPr>
          </a:p>
          <a:p>
            <a:pPr lvl="0" marL="441705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In questioning “the boy who is running is crazy”, you are not questioning the peripheral information that “the boy is running”.</a:t>
            </a:r>
            <a:endParaRPr sz="3384">
              <a:solidFill>
                <a:srgbClr val="414141"/>
              </a:solidFill>
            </a:endParaRPr>
          </a:p>
          <a:p>
            <a:pPr lvl="0" marL="441705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You are questioning the main point that “the boy is crazy”.</a:t>
            </a:r>
            <a:endParaRPr sz="3384">
              <a:solidFill>
                <a:srgbClr val="414141"/>
              </a:solidFill>
            </a:endParaRPr>
          </a:p>
          <a:p>
            <a:pPr lvl="0" marL="441705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Therefore, the corresponding main Aux needs to be fronted.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7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1270000" y="4184650"/>
            <a:ext cx="1046480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14141"/>
                </a:solidFill>
              </a:rPr>
              <a:t>The debate continues …</a:t>
            </a:r>
          </a:p>
        </p:txBody>
      </p:sp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422" name="Shape 422"/>
          <p:cNvSpPr/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  <a:endParaRPr sz="3400">
              <a:solidFill>
                <a:srgbClr val="414141"/>
              </a:solidFill>
            </a:endParaRPr>
          </a:p>
          <a:p>
            <a:pPr lvl="0" marL="393699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423" name="tod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508000" y="800100"/>
            <a:ext cx="291875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What?!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What is Language?</a:t>
            </a:r>
            <a:endParaRPr sz="4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What does it mean to </a:t>
            </a:r>
            <a:r>
              <a:rPr i="1" sz="4400">
                <a:solidFill>
                  <a:srgbClr val="414141"/>
                </a:solidFill>
              </a:rPr>
              <a:t>know</a:t>
            </a:r>
            <a:r>
              <a:rPr sz="4400">
                <a:solidFill>
                  <a:srgbClr val="414141"/>
                </a:solidFill>
              </a:rPr>
              <a:t> a language?</a:t>
            </a:r>
            <a:endParaRPr sz="44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What is the best description of this knowledge?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0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xfrm>
            <a:off x="508000" y="800100"/>
            <a:ext cx="420905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finale!</a:t>
            </a:r>
          </a:p>
        </p:txBody>
      </p:sp>
      <p:sp>
        <p:nvSpPr>
          <p:cNvPr id="426" name="Shape 426"/>
          <p:cNvSpPr/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lvl="0" marL="404113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The linguistic theory helps us understand the final stage in language development.</a:t>
            </a:r>
            <a:endParaRPr sz="3096">
              <a:solidFill>
                <a:srgbClr val="414141"/>
              </a:solidFill>
            </a:endParaRPr>
          </a:p>
          <a:p>
            <a:pPr lvl="2" marL="1212341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414141"/>
                </a:solidFill>
              </a:rPr>
              <a:t>Chomsky (1969): "There is little point in speculating about the process of acquisition without a much better understanding of what is acquired."</a:t>
            </a:r>
            <a:endParaRPr sz="2580">
              <a:solidFill>
                <a:srgbClr val="414141"/>
              </a:solidFill>
            </a:endParaRPr>
          </a:p>
          <a:p>
            <a:pPr lvl="0" marL="404113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It also helps us speculate about the possible innate initial stage and steps of development.</a:t>
            </a:r>
            <a:endParaRPr sz="3096">
              <a:solidFill>
                <a:srgbClr val="414141"/>
              </a:solidFill>
            </a:endParaRPr>
          </a:p>
          <a:p>
            <a:pPr lvl="0" marL="404113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Experimental work in language acquisition helps us test these speculations and come up with more realistic ones.</a:t>
            </a:r>
            <a:endParaRPr sz="3096">
              <a:solidFill>
                <a:srgbClr val="414141"/>
              </a:solidFill>
            </a:endParaRPr>
          </a:p>
          <a:p>
            <a:pPr lvl="0" marL="404113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It also helps us better understand what counts as relevant data for learning.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6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xfrm>
            <a:off x="508000" y="800100"/>
            <a:ext cx="302630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And …</a:t>
            </a:r>
          </a:p>
        </p:txBody>
      </p:sp>
      <p:sp>
        <p:nvSpPr>
          <p:cNvPr id="429" name="Shape 429"/>
          <p:cNvSpPr/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lvl="0" marL="465201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If you are interested in the issues discussed here you might like to take other courses in language acquisition and development:</a:t>
            </a:r>
            <a:endParaRPr sz="3564">
              <a:solidFill>
                <a:srgbClr val="414141"/>
              </a:solidFill>
            </a:endParaRPr>
          </a:p>
          <a:p>
            <a:pPr lvl="2" marL="1395602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LINGUIST 140: Language Acquisition I (Eve Clark)</a:t>
            </a:r>
            <a:endParaRPr sz="3564">
              <a:solidFill>
                <a:srgbClr val="414141"/>
              </a:solidFill>
            </a:endParaRPr>
          </a:p>
          <a:p>
            <a:pPr lvl="2" marL="1395602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LINGUIST 141: Language Acquisition II (Eve Clark)</a:t>
            </a:r>
            <a:endParaRPr sz="3564">
              <a:solidFill>
                <a:srgbClr val="414141"/>
              </a:solidFill>
            </a:endParaRPr>
          </a:p>
          <a:p>
            <a:pPr lvl="2" marL="1395602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PSYCH 60: Introduction to Developmental Psychology (Mike Frank)</a:t>
            </a:r>
            <a:endParaRPr sz="3564">
              <a:solidFill>
                <a:srgbClr val="414141"/>
              </a:solidFill>
            </a:endParaRPr>
          </a:p>
          <a:p>
            <a:pPr lvl="0" marL="465201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Join the Acquisition Lab!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title"/>
          </p:nvPr>
        </p:nvSpPr>
        <p:spPr>
          <a:xfrm>
            <a:off x="6514240" y="787400"/>
            <a:ext cx="5948694" cy="12192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3E2B"/>
                </a:solidFill>
              </a:rPr>
              <a:t>Conditioned Head Turn</a:t>
            </a:r>
          </a:p>
        </p:txBody>
      </p:sp>
      <p:pic>
        <p:nvPicPr>
          <p:cNvPr id="434" name="headturn_technique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" y="328083"/>
            <a:ext cx="3631094" cy="2137834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809261" y="2844592"/>
            <a:ext cx="11386278" cy="161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Janet Werker Explains the conditional head turn procedure.</a:t>
            </a:r>
            <a:endParaRPr sz="3000">
              <a:solidFill>
                <a:srgbClr val="414141"/>
              </a:solidFill>
            </a:endParaRPr>
          </a:p>
          <a:p>
            <a:pPr lvl="1" marL="863600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Used for infants older than 4 months.</a:t>
            </a:r>
          </a:p>
        </p:txBody>
      </p:sp>
      <p:pic>
        <p:nvPicPr>
          <p:cNvPr id="436" name="werker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485" y="4833733"/>
            <a:ext cx="2840621" cy="425669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3987800" y="5629599"/>
            <a:ext cx="8152276" cy="295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566674">
              <a:spcBef>
                <a:spcPts val="1700"/>
              </a:spcBef>
              <a:defRPr sz="1800">
                <a:solidFill>
                  <a:srgbClr val="000000"/>
                </a:solidFill>
              </a:defRPr>
            </a:pPr>
            <a:r>
              <a:rPr sz="2910">
                <a:solidFill>
                  <a:srgbClr val="414141"/>
                </a:solidFill>
              </a:rPr>
              <a:t>Prof. Janet Werker</a:t>
            </a:r>
            <a:endParaRPr sz="2910">
              <a:solidFill>
                <a:srgbClr val="414141"/>
              </a:solidFill>
            </a:endParaRPr>
          </a:p>
          <a:p>
            <a:pPr lvl="0" algn="l" defTabSz="566674">
              <a:spcBef>
                <a:spcPts val="1700"/>
              </a:spcBef>
              <a:defRPr sz="1800">
                <a:solidFill>
                  <a:srgbClr val="000000"/>
                </a:solidFill>
              </a:defRPr>
            </a:pPr>
            <a:r>
              <a:rPr sz="2910">
                <a:solidFill>
                  <a:srgbClr val="414141"/>
                </a:solidFill>
              </a:rPr>
              <a:t>Department of Psychology at UBC</a:t>
            </a:r>
            <a:endParaRPr sz="2910">
              <a:solidFill>
                <a:srgbClr val="414141"/>
              </a:solidFill>
            </a:endParaRPr>
          </a:p>
          <a:p>
            <a:pPr lvl="0" algn="l" defTabSz="566674">
              <a:spcBef>
                <a:spcPts val="1700"/>
              </a:spcBef>
              <a:defRPr sz="1800">
                <a:solidFill>
                  <a:srgbClr val="000000"/>
                </a:solidFill>
              </a:defRPr>
            </a:pPr>
            <a:r>
              <a:rPr sz="2910">
                <a:solidFill>
                  <a:srgbClr val="414141"/>
                </a:solidFill>
              </a:rPr>
              <a:t>Interests: infant speech perception, acquisition of sound categories, speech perception and early word learning</a:t>
            </a:r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headturn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0"/>
            <a:ext cx="13004803" cy="975360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508000" y="800100"/>
            <a:ext cx="2634457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Why?!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xfrm>
            <a:off x="508000" y="2628900"/>
            <a:ext cx="11988800" cy="4318133"/>
          </a:xfrm>
          <a:prstGeom prst="rect">
            <a:avLst/>
          </a:prstGeom>
        </p:spPr>
        <p:txBody>
          <a:bodyPr/>
          <a:lstStyle/>
          <a:p>
            <a:pPr lvl="0" marL="404113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Why do we have language?</a:t>
            </a:r>
            <a:endParaRPr sz="3784">
              <a:solidFill>
                <a:srgbClr val="414141"/>
              </a:solidFill>
            </a:endParaRPr>
          </a:p>
          <a:p>
            <a:pPr lvl="0" marL="404113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How do we acquire this </a:t>
            </a:r>
            <a:r>
              <a:rPr i="1" sz="3784">
                <a:solidFill>
                  <a:srgbClr val="414141"/>
                </a:solidFill>
              </a:rPr>
              <a:t>knowledge</a:t>
            </a:r>
            <a:r>
              <a:rPr sz="3784">
                <a:solidFill>
                  <a:srgbClr val="414141"/>
                </a:solidFill>
              </a:rPr>
              <a:t>?</a:t>
            </a:r>
            <a:endParaRPr sz="3784">
              <a:solidFill>
                <a:srgbClr val="414141"/>
              </a:solidFill>
            </a:endParaRPr>
          </a:p>
          <a:p>
            <a:pPr lvl="2" marL="1212341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What is it like at the beginning?</a:t>
            </a:r>
            <a:endParaRPr sz="3784">
              <a:solidFill>
                <a:srgbClr val="414141"/>
              </a:solidFill>
            </a:endParaRPr>
          </a:p>
          <a:p>
            <a:pPr lvl="2" marL="1212341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What is the </a:t>
            </a:r>
            <a:r>
              <a:rPr sz="3784" u="sng">
                <a:solidFill>
                  <a:srgbClr val="414141"/>
                </a:solidFill>
              </a:rPr>
              <a:t>relevant</a:t>
            </a:r>
            <a:r>
              <a:rPr sz="3784">
                <a:solidFill>
                  <a:srgbClr val="414141"/>
                </a:solidFill>
              </a:rPr>
              <a:t> input data?</a:t>
            </a:r>
            <a:endParaRPr sz="3784">
              <a:solidFill>
                <a:srgbClr val="414141"/>
              </a:solidFill>
            </a:endParaRPr>
          </a:p>
          <a:p>
            <a:pPr lvl="2" marL="1212341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What is it like at the end?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465666" y="7556632"/>
            <a:ext cx="11592191" cy="1270001"/>
            <a:chOff x="0" y="0"/>
            <a:chExt cx="11592189" cy="1270000"/>
          </a:xfrm>
        </p:grpSpPr>
        <p:sp>
          <p:nvSpPr>
            <p:cNvPr id="64" name="Shape 64"/>
            <p:cNvSpPr/>
            <p:nvPr/>
          </p:nvSpPr>
          <p:spPr>
            <a:xfrm>
              <a:off x="0" y="0"/>
              <a:ext cx="4570347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rPr>
                <a:t>Innate Knowledge</a:t>
              </a:r>
            </a:p>
          </p:txBody>
        </p:sp>
        <p:sp>
          <p:nvSpPr>
            <p:cNvPr id="65" name="Shape 65"/>
            <p:cNvSpPr/>
            <p:nvPr/>
          </p:nvSpPr>
          <p:spPr>
            <a:xfrm>
              <a:off x="5621039" y="0"/>
              <a:ext cx="2286002" cy="12700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rPr>
                <a:t>Experience</a:t>
              </a:r>
            </a:p>
          </p:txBody>
        </p:sp>
        <p:sp>
          <p:nvSpPr>
            <p:cNvPr id="66" name="Shape 66"/>
            <p:cNvSpPr/>
            <p:nvPr/>
          </p:nvSpPr>
          <p:spPr>
            <a:xfrm>
              <a:off x="8957733" y="0"/>
              <a:ext cx="2634457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rPr>
                <a:t>Language</a:t>
              </a:r>
            </a:p>
          </p:txBody>
        </p:sp>
        <p:sp>
          <p:nvSpPr>
            <p:cNvPr id="67" name="Shape 67"/>
            <p:cNvSpPr/>
            <p:nvPr/>
          </p:nvSpPr>
          <p:spPr>
            <a:xfrm>
              <a:off x="4846151" y="165099"/>
              <a:ext cx="499084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5000"/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5000">
                  <a:solidFill>
                    <a:srgbClr val="414141"/>
                  </a:solidFill>
                </a:rPr>
                <a:t>+</a:t>
              </a:r>
            </a:p>
          </p:txBody>
        </p:sp>
        <p:sp>
          <p:nvSpPr>
            <p:cNvPr id="68" name="Shape 68"/>
            <p:cNvSpPr/>
            <p:nvPr/>
          </p:nvSpPr>
          <p:spPr>
            <a:xfrm>
              <a:off x="8182845" y="165099"/>
              <a:ext cx="499084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5000"/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5000">
                  <a:solidFill>
                    <a:srgbClr val="414141"/>
                  </a:solidFill>
                </a:rPr>
                <a:t>=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" grpId="2"/>
      <p:bldP build="p" bldLvl="5" animBg="1" rev="0" advAuto="0" spid="6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508000" y="800100"/>
            <a:ext cx="632737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Nature</a:t>
            </a:r>
          </a:p>
        </p:txBody>
      </p:sp>
      <p:pic>
        <p:nvPicPr>
          <p:cNvPr id="72" name="genome.jpg"/>
          <p:cNvPicPr/>
          <p:nvPr/>
        </p:nvPicPr>
        <p:blipFill>
          <a:blip r:embed="rId2">
            <a:alphaModFix amt="9613"/>
            <a:extLst/>
          </a:blip>
          <a:srcRect l="20696" t="1054" r="17049" b="0"/>
          <a:stretch>
            <a:fillRect/>
          </a:stretch>
        </p:blipFill>
        <p:spPr>
          <a:xfrm>
            <a:off x="501958" y="2267242"/>
            <a:ext cx="6035060" cy="719399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>
            <p:ph type="body" idx="1"/>
          </p:nvPr>
        </p:nvSpPr>
        <p:spPr>
          <a:xfrm>
            <a:off x="498739" y="2178050"/>
            <a:ext cx="6041320" cy="7143354"/>
          </a:xfrm>
          <a:prstGeom prst="rect">
            <a:avLst/>
          </a:prstGeom>
        </p:spPr>
        <p:txBody>
          <a:bodyPr/>
          <a:lstStyle/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Humans have an innate language faculty (UG)</a:t>
            </a:r>
            <a:endParaRPr sz="3395">
              <a:solidFill>
                <a:srgbClr val="414141"/>
              </a:solidFill>
            </a:endParaRPr>
          </a:p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The input data is impoverished (POS)</a:t>
            </a:r>
            <a:endParaRPr sz="3395">
              <a:solidFill>
                <a:srgbClr val="414141"/>
              </a:solidFill>
            </a:endParaRPr>
          </a:p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Linguistic knowledge arises through the interaction of the language faculty with the input data </a:t>
            </a:r>
            <a:endParaRPr sz="3395">
              <a:solidFill>
                <a:srgbClr val="414141"/>
              </a:solidFill>
            </a:endParaRPr>
          </a:p>
          <a:p>
            <a:pPr lvl="0" marL="455802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Language structure is determined by our innate Universal Grammar</a:t>
            </a:r>
          </a:p>
        </p:txBody>
      </p:sp>
      <p:sp>
        <p:nvSpPr>
          <p:cNvPr id="74" name="Shape 74"/>
          <p:cNvSpPr/>
          <p:nvPr/>
        </p:nvSpPr>
        <p:spPr>
          <a:xfrm>
            <a:off x="6842918" y="787400"/>
            <a:ext cx="5693173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Nurture</a:t>
            </a:r>
          </a:p>
        </p:txBody>
      </p:sp>
      <p:sp>
        <p:nvSpPr>
          <p:cNvPr id="75" name="Shape 75"/>
          <p:cNvSpPr/>
          <p:nvPr/>
        </p:nvSpPr>
        <p:spPr>
          <a:xfrm>
            <a:off x="5953918" y="787400"/>
            <a:ext cx="1374975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600"/>
              </a:spcBef>
              <a:defRPr sz="6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D93E2B"/>
                </a:solidFill>
              </a:rPr>
              <a:t>vs.</a:t>
            </a:r>
          </a:p>
        </p:txBody>
      </p:sp>
      <p:pic>
        <p:nvPicPr>
          <p:cNvPr id="76" name="social.jpg"/>
          <p:cNvPicPr/>
          <p:nvPr/>
        </p:nvPicPr>
        <p:blipFill>
          <a:blip r:embed="rId3">
            <a:alphaModFix amt="20021"/>
            <a:extLst/>
          </a:blip>
          <a:srcRect l="37965" t="0" r="346" b="0"/>
          <a:stretch>
            <a:fillRect/>
          </a:stretch>
        </p:blipFill>
        <p:spPr>
          <a:xfrm>
            <a:off x="6670686" y="2329466"/>
            <a:ext cx="5863487" cy="7128793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6632199" y="2152650"/>
            <a:ext cx="5940405" cy="719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Humans are innately social and communicative</a:t>
            </a:r>
            <a:endParaRPr sz="3395">
              <a:solidFill>
                <a:srgbClr val="414141"/>
              </a:solidFill>
            </a:endParaRPr>
          </a:p>
          <a:p>
            <a:pPr lvl="0"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The input data is rich</a:t>
            </a:r>
            <a:endParaRPr sz="3395">
              <a:solidFill>
                <a:srgbClr val="414141"/>
              </a:solidFill>
            </a:endParaRPr>
          </a:p>
          <a:p>
            <a:pPr lvl="0"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Linguistic knowledge arises through the application of general cognition to the input data</a:t>
            </a:r>
            <a:endParaRPr sz="3395">
              <a:solidFill>
                <a:srgbClr val="414141"/>
              </a:solidFill>
            </a:endParaRPr>
          </a:p>
          <a:p>
            <a:pPr lvl="0"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Language structure is determined by the communicative function of language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7" grpId="2"/>
      <p:bldP build="p" bldLvl="5" animBg="1" rev="0" advAuto="0" spid="73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